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61" r:id="rId2"/>
    <p:sldId id="292" r:id="rId3"/>
    <p:sldId id="466" r:id="rId4"/>
    <p:sldId id="531" r:id="rId5"/>
    <p:sldId id="532" r:id="rId6"/>
    <p:sldId id="533" r:id="rId7"/>
    <p:sldId id="534" r:id="rId8"/>
    <p:sldId id="535" r:id="rId9"/>
    <p:sldId id="536" r:id="rId10"/>
    <p:sldId id="537" r:id="rId11"/>
    <p:sldId id="538" r:id="rId12"/>
    <p:sldId id="540" r:id="rId13"/>
    <p:sldId id="541" r:id="rId14"/>
    <p:sldId id="542" r:id="rId15"/>
    <p:sldId id="544" r:id="rId16"/>
    <p:sldId id="543" r:id="rId17"/>
    <p:sldId id="545" r:id="rId18"/>
    <p:sldId id="546" r:id="rId19"/>
    <p:sldId id="547" r:id="rId20"/>
    <p:sldId id="548" r:id="rId21"/>
    <p:sldId id="549" r:id="rId22"/>
    <p:sldId id="550" r:id="rId23"/>
    <p:sldId id="551" r:id="rId24"/>
    <p:sldId id="552" r:id="rId25"/>
  </p:sldIdLst>
  <p:sldSz cx="9144000" cy="6858000" type="screen4x3"/>
  <p:notesSz cx="6858000" cy="9144000"/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07D8D3"/>
    <a:srgbClr val="00FFFF"/>
    <a:srgbClr val="D1DFEA"/>
    <a:srgbClr val="9EEA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4245" autoAdjust="0"/>
  </p:normalViewPr>
  <p:slideViewPr>
    <p:cSldViewPr>
      <p:cViewPr>
        <p:scale>
          <a:sx n="100" d="100"/>
          <a:sy n="100" d="100"/>
        </p:scale>
        <p:origin x="-1860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7C6C7-EC31-46CE-B4FD-880A3ED47794}" type="datetimeFigureOut">
              <a:rPr lang="ko-KR" altLang="en-US" smtClean="0"/>
              <a:pPr/>
              <a:t>2014-11-09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7573-2142-4C79-B0A0-8328DB7E72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A8ADFD5B-A66C-449C-B6E8-FB716D07777D}" type="datetimeFigureOut">
              <a:rPr/>
              <a:pPr/>
              <a:t>2006/6/30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gradFill flip="none" rotWithShape="1">
          <a:gsLst>
            <a:gs pos="20000">
              <a:srgbClr val="D1DFEA"/>
            </a:gs>
            <a:gs pos="50000">
              <a:schemeClr val="bg1"/>
            </a:gs>
            <a:gs pos="80000">
              <a:srgbClr val="D1DFE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157E-8DCB-4F70-A0AF-5EB586A91DD4}" type="datetime1">
              <a:rPr lang="en-US" altLang="ko-KR" smtClean="0"/>
              <a:pPr/>
              <a:t>11/9/2014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latinLnBrk="1"/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20025611">
            <a:off x="570789" y="1665214"/>
            <a:ext cx="7992000" cy="240065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5000" b="1" smtClean="0">
                <a:gradFill>
                  <a:gsLst>
                    <a:gs pos="25000">
                      <a:schemeClr val="accent5">
                        <a:alpha val="30000"/>
                      </a:schemeClr>
                    </a:gs>
                    <a:gs pos="50000">
                      <a:schemeClr val="bg1"/>
                    </a:gs>
                    <a:gs pos="75000">
                      <a:schemeClr val="accent5">
                        <a:alpha val="30000"/>
                      </a:schemeClr>
                    </a:gs>
                  </a:gsLst>
                  <a:lin ang="2700000" scaled="1"/>
                </a:gradFill>
              </a:rPr>
              <a:t>JSP 2.3</a:t>
            </a:r>
            <a:endParaRPr lang="ko-KR" altLang="en-US" sz="15000" b="1">
              <a:gradFill>
                <a:gsLst>
                  <a:gs pos="25000">
                    <a:schemeClr val="accent5">
                      <a:alpha val="30000"/>
                    </a:schemeClr>
                  </a:gs>
                  <a:gs pos="50000">
                    <a:schemeClr val="bg1"/>
                  </a:gs>
                  <a:gs pos="75000">
                    <a:schemeClr val="accent5">
                      <a:alpha val="30000"/>
                    </a:schemeClr>
                  </a:gs>
                </a:gsLst>
                <a:lin ang="2700000" scaled="1"/>
              </a:gra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11/9/2014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11/9/2014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00B0F0"/>
              </a:buClr>
              <a:buFont typeface="Wingdings 2" pitchFamily="18" charset="2"/>
              <a:buChar char=""/>
              <a:defRPr/>
            </a:lvl2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8CFA-92F5-41EE-A463-E0DE6FD27F4A}" type="datetime1">
              <a:rPr lang="ko-KR" altLang="en-US" smtClean="0"/>
              <a:pPr/>
              <a:t>2014-11-09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981A-FA72-45C5-9A3B-D0EA313DEF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altLang="ko-KR" smtClean="0"/>
              <a:pPr/>
              <a:t>11/9/2014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2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11/9/2014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1124744"/>
            <a:ext cx="9144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11/9/2014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altLang="ko-KR" smtClean="0"/>
              <a:pPr/>
              <a:t>11/9/2014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rgbClr val="FFFFFF"/>
                </a:solidFill>
              </a:rPr>
              <a:pPr/>
              <a:t>‹#›</a:t>
            </a:fld>
            <a:endParaRPr kumimoji="1" 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altLang="ko-KR" smtClean="0"/>
              <a:pPr/>
              <a:t>11/9/2014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11/9/2014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11/9/2014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6EA6-EFEA-4C30-9264-4F9291A5780D}" type="datetime1">
              <a:rPr lang="en-US" altLang="ko-KR" smtClean="0"/>
              <a:pPr/>
              <a:t>11/9/2014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pic>
        <p:nvPicPr>
          <p:cNvPr id="7" name="그림 6" descr="물결1.jpg"/>
          <p:cNvPicPr>
            <a:picLocks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258"/>
            <a:ext cx="9144000" cy="68592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2132841"/>
            <a:ext cx="8640000" cy="1620000"/>
          </a:xfrm>
        </p:spPr>
        <p:txBody>
          <a:bodyPr lIns="36000" rIns="36000" anchor="ctr">
            <a:noAutofit/>
          </a:bodyPr>
          <a:lstStyle/>
          <a:p>
            <a:pPr algn="l" fontAlgn="base"/>
            <a:r>
              <a:rPr lang="ko-KR" altLang="en-US" sz="72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파일 업로드</a:t>
            </a:r>
            <a:endParaRPr lang="ko-KR" altLang="en-US" sz="7200" b="1" spc="-60" dirty="0">
              <a:solidFill>
                <a:srgbClr val="C00000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836" y="4200525"/>
            <a:ext cx="8280000" cy="2340000"/>
          </a:xfrm>
          <a:prstGeom prst="roundRect">
            <a:avLst>
              <a:gd name="adj" fmla="val 4300"/>
            </a:avLst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36000" rIns="36000" anchor="ctr">
            <a:noAutofit/>
          </a:bodyPr>
          <a:lstStyle/>
          <a:p>
            <a:pPr algn="l"/>
            <a:r>
              <a:rPr lang="ko-KR" altLang="en-US" spc="-40" dirty="0" smtClean="0">
                <a:solidFill>
                  <a:schemeClr val="tx1"/>
                </a:solidFill>
              </a:rPr>
              <a:t>이번 </a:t>
            </a:r>
            <a:r>
              <a:rPr lang="en-US" altLang="ko-KR" spc="-40" smtClean="0">
                <a:solidFill>
                  <a:schemeClr val="tx1"/>
                </a:solidFill>
              </a:rPr>
              <a:t>Chapter</a:t>
            </a:r>
            <a:r>
              <a:rPr lang="ko-KR" altLang="en-US" spc="-40" smtClean="0">
                <a:solidFill>
                  <a:schemeClr val="tx1"/>
                </a:solidFill>
              </a:rPr>
              <a:t>에서는 </a:t>
            </a:r>
            <a:r>
              <a:rPr lang="ko-KR" altLang="en-US" smtClean="0">
                <a:solidFill>
                  <a:schemeClr val="tx1"/>
                </a:solidFill>
              </a:rPr>
              <a:t>파일을 업로드하기 위한 폼의 형태</a:t>
            </a:r>
            <a:r>
              <a:rPr lang="en-US" altLang="ko-KR" smtClean="0">
                <a:solidFill>
                  <a:schemeClr val="tx1"/>
                </a:solidFill>
              </a:rPr>
              <a:t>, Ajax </a:t>
            </a:r>
            <a:r>
              <a:rPr lang="ko-KR" altLang="en-US" smtClean="0">
                <a:solidFill>
                  <a:schemeClr val="tx1"/>
                </a:solidFill>
              </a:rPr>
              <a:t>기반일 경우의 사용 </a:t>
            </a:r>
            <a:r>
              <a:rPr lang="ko-KR" altLang="en-US" smtClean="0">
                <a:solidFill>
                  <a:schemeClr val="tx1"/>
                </a:solidFill>
              </a:rPr>
              <a:t>방법 </a:t>
            </a:r>
            <a:r>
              <a:rPr lang="ko-KR" altLang="en-US" smtClean="0">
                <a:solidFill>
                  <a:schemeClr val="tx1"/>
                </a:solidFill>
              </a:rPr>
              <a:t>및 파일 </a:t>
            </a:r>
            <a:r>
              <a:rPr lang="ko-KR" altLang="en-US" smtClean="0">
                <a:solidFill>
                  <a:schemeClr val="tx1"/>
                </a:solidFill>
              </a:rPr>
              <a:t>업로드 라이브러리를 사용한 파일 업로드 방법을 학습한다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  <a:endParaRPr lang="ko-KR" altLang="en-US" spc="-130" dirty="0">
              <a:solidFill>
                <a:schemeClr val="tx1"/>
              </a:solidFill>
            </a:endParaRPr>
          </a:p>
        </p:txBody>
      </p:sp>
      <p:pic>
        <p:nvPicPr>
          <p:cNvPr id="17" name="그림 16" descr="도비동그라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48680"/>
            <a:ext cx="1620000" cy="16104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8969" y="753735"/>
            <a:ext cx="1255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mtClean="0">
                <a:solidFill>
                  <a:schemeClr val="bg1"/>
                </a:solidFill>
              </a:rPr>
              <a:t>13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파일 업로드의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코딩 방법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자바스크립트 코드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lvl="3" fontAlgn="base">
              <a:lnSpc>
                <a:spcPct val="150000"/>
              </a:lnSpc>
            </a:pPr>
            <a:r>
              <a:rPr lang="en-US" altLang="ko-KR" sz="2000" smtClean="0">
                <a:solidFill>
                  <a:schemeClr val="tx1"/>
                </a:solidFill>
              </a:rPr>
              <a:t>$("#</a:t>
            </a:r>
            <a:r>
              <a:rPr lang="en-US" altLang="ko-KR" sz="2000" b="1" smtClean="0">
                <a:solidFill>
                  <a:schemeClr val="tx1"/>
                </a:solidFill>
              </a:rPr>
              <a:t>formid</a:t>
            </a:r>
            <a:r>
              <a:rPr lang="en-US" altLang="ko-KR" sz="2000" smtClean="0">
                <a:solidFill>
                  <a:schemeClr val="tx1"/>
                </a:solidFill>
              </a:rPr>
              <a:t>).ajaxForm({ </a:t>
            </a:r>
            <a:endParaRPr lang="ko-KR" altLang="en-US" sz="2000" smtClean="0">
              <a:solidFill>
                <a:schemeClr val="tx1"/>
              </a:solidFill>
            </a:endParaRPr>
          </a:p>
          <a:p>
            <a:pPr lvl="1" fontAlgn="base">
              <a:lnSpc>
                <a:spcPct val="1500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 success: function(data,  status){</a:t>
            </a:r>
            <a:endParaRPr lang="ko-KR" altLang="en-US" sz="2000" smtClean="0">
              <a:solidFill>
                <a:schemeClr val="tx1"/>
              </a:solidFill>
            </a:endParaRPr>
          </a:p>
          <a:p>
            <a:pPr lvl="1" fontAlgn="base">
              <a:lnSpc>
                <a:spcPct val="150000"/>
              </a:lnSpc>
              <a:buNone/>
            </a:pPr>
            <a:r>
              <a:rPr lang="ko-KR" altLang="en-US" sz="2000" smtClean="0">
                <a:solidFill>
                  <a:schemeClr val="tx1"/>
                </a:solidFill>
              </a:rPr>
              <a:t>	 </a:t>
            </a:r>
            <a:r>
              <a:rPr lang="en-US" altLang="ko-KR" sz="2000" smtClean="0">
                <a:solidFill>
                  <a:schemeClr val="tx1"/>
                </a:solidFill>
              </a:rPr>
              <a:t>$("#result").html(data); </a:t>
            </a:r>
            <a:endParaRPr lang="ko-KR" altLang="en-US" sz="2000" smtClean="0">
              <a:solidFill>
                <a:schemeClr val="tx1"/>
              </a:solidFill>
            </a:endParaRPr>
          </a:p>
          <a:p>
            <a:pPr lvl="1" fontAlgn="base">
              <a:lnSpc>
                <a:spcPct val="1500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}});</a:t>
            </a:r>
            <a:endParaRPr lang="ko-KR" altLang="en-US" sz="2000" smtClean="0">
              <a:solidFill>
                <a:schemeClr val="tx1"/>
              </a:solidFill>
            </a:endParaRPr>
          </a:p>
          <a:p>
            <a:pPr lvl="2" fontAlgn="base">
              <a:lnSpc>
                <a:spcPts val="3000"/>
              </a:lnSpc>
              <a:buNone/>
            </a:pP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28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파일 업로드용 폼의 형태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파일 업로드의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작성 방법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2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방법</a:t>
            </a:r>
            <a:r>
              <a:rPr lang="en-US" altLang="ko-KR" sz="3200" smtClean="0">
                <a:solidFill>
                  <a:schemeClr val="tx1"/>
                </a:solidFill>
              </a:rPr>
              <a:t>1 : </a:t>
            </a:r>
            <a:r>
              <a:rPr lang="en-US" altLang="ko-KR" sz="3200" smtClean="0">
                <a:solidFill>
                  <a:schemeClr val="tx1"/>
                </a:solidFill>
              </a:rPr>
              <a:t>[jQuery Form Plugin]</a:t>
            </a:r>
            <a:r>
              <a:rPr lang="ko-KR" altLang="en-US" sz="3200" smtClean="0">
                <a:solidFill>
                  <a:schemeClr val="tx1"/>
                </a:solidFill>
              </a:rPr>
              <a:t>을 </a:t>
            </a:r>
            <a:r>
              <a:rPr lang="ko-KR" altLang="en-US" sz="3200" smtClean="0">
                <a:solidFill>
                  <a:schemeClr val="tx1"/>
                </a:solidFill>
              </a:rPr>
              <a:t>사용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3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여러 개의 파일을 입력받을 경우 </a:t>
            </a:r>
            <a:r>
              <a:rPr lang="en-US" altLang="ko-KR" sz="2800" smtClean="0">
                <a:solidFill>
                  <a:schemeClr val="tx1"/>
                </a:solidFill>
              </a:rPr>
              <a:t>&lt;input </a:t>
            </a:r>
            <a:r>
              <a:rPr lang="en-US" altLang="ko-KR" sz="2800" smtClean="0">
                <a:solidFill>
                  <a:schemeClr val="tx1"/>
                </a:solidFill>
              </a:rPr>
              <a:t>type</a:t>
            </a:r>
            <a:r>
              <a:rPr lang="en-US" altLang="ko-KR" sz="2800" smtClean="0">
                <a:solidFill>
                  <a:schemeClr val="tx1"/>
                </a:solidFill>
              </a:rPr>
              <a:t>= "</a:t>
            </a:r>
            <a:r>
              <a:rPr lang="en-US" altLang="ko-KR" sz="2800" smtClean="0">
                <a:solidFill>
                  <a:schemeClr val="tx1"/>
                </a:solidFill>
              </a:rPr>
              <a:t>file</a:t>
            </a:r>
            <a:r>
              <a:rPr lang="en-US" altLang="ko-KR" sz="2800" smtClean="0">
                <a:solidFill>
                  <a:schemeClr val="tx1"/>
                </a:solidFill>
              </a:rPr>
              <a:t>"&gt; </a:t>
            </a:r>
            <a:r>
              <a:rPr lang="ko-KR" altLang="en-US" sz="2800" smtClean="0">
                <a:solidFill>
                  <a:schemeClr val="tx1"/>
                </a:solidFill>
              </a:rPr>
              <a:t>태그를 </a:t>
            </a:r>
            <a:r>
              <a:rPr lang="ko-KR" altLang="en-US" sz="2800" smtClean="0">
                <a:solidFill>
                  <a:schemeClr val="tx1"/>
                </a:solidFill>
              </a:rPr>
              <a:t>입력받을 파일의 </a:t>
            </a:r>
            <a:r>
              <a:rPr lang="ko-KR" altLang="en-US" sz="2800" smtClean="0">
                <a:solidFill>
                  <a:schemeClr val="tx1"/>
                </a:solidFill>
              </a:rPr>
              <a:t>수만큼 </a:t>
            </a:r>
            <a:r>
              <a:rPr lang="ko-KR" altLang="en-US" sz="2800" smtClean="0">
                <a:solidFill>
                  <a:schemeClr val="tx1"/>
                </a:solidFill>
              </a:rPr>
              <a:t>생성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Wingdings 2" pitchFamily="18" charset="2"/>
              <a:buChar char="¢"/>
            </a:pPr>
            <a:endParaRPr lang="ko-KR" altLang="en-US" sz="2800" smtClean="0">
              <a:solidFill>
                <a:schemeClr val="tx1"/>
              </a:solidFill>
            </a:endParaRPr>
          </a:p>
          <a:p>
            <a:pPr lvl="2" fontAlgn="base">
              <a:lnSpc>
                <a:spcPts val="3000"/>
              </a:lnSpc>
              <a:buNone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63722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다중 파일 업로드용 폼의 형태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파일 업로드의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작성 방법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2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방법</a:t>
            </a:r>
            <a:r>
              <a:rPr lang="en-US" altLang="ko-KR" sz="3200" smtClean="0">
                <a:solidFill>
                  <a:schemeClr val="tx1"/>
                </a:solidFill>
              </a:rPr>
              <a:t>2 </a:t>
            </a:r>
            <a:r>
              <a:rPr lang="en-US" altLang="ko-KR" sz="3200" smtClean="0">
                <a:solidFill>
                  <a:schemeClr val="tx1"/>
                </a:solidFill>
              </a:rPr>
              <a:t>: [jQuery Multiple File Upload Plugin]</a:t>
            </a:r>
            <a:r>
              <a:rPr lang="ko-KR" altLang="en-US" sz="3200" smtClean="0">
                <a:solidFill>
                  <a:schemeClr val="tx1"/>
                </a:solidFill>
              </a:rPr>
              <a:t>을 </a:t>
            </a:r>
            <a:r>
              <a:rPr lang="ko-KR" altLang="en-US" sz="3200" smtClean="0">
                <a:solidFill>
                  <a:schemeClr val="tx1"/>
                </a:solidFill>
              </a:rPr>
              <a:t>사용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2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3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코딩 방법 </a:t>
            </a:r>
            <a:r>
              <a:rPr lang="en-US" altLang="ko-KR" sz="2800" smtClean="0">
                <a:solidFill>
                  <a:schemeClr val="tx1"/>
                </a:solidFill>
              </a:rPr>
              <a:t>: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4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&lt;</a:t>
            </a:r>
            <a:r>
              <a:rPr lang="en-US" altLang="ko-KR" sz="2400" smtClean="0">
                <a:solidFill>
                  <a:schemeClr val="tx1"/>
                </a:solidFill>
              </a:rPr>
              <a:t>script</a:t>
            </a:r>
            <a:r>
              <a:rPr lang="en-US" altLang="ko-KR" sz="2400" smtClean="0">
                <a:solidFill>
                  <a:schemeClr val="tx1"/>
                </a:solidFill>
              </a:rPr>
              <a:t>&gt; </a:t>
            </a:r>
            <a:r>
              <a:rPr lang="ko-KR" altLang="en-US" sz="2400" smtClean="0">
                <a:solidFill>
                  <a:schemeClr val="tx1"/>
                </a:solidFill>
              </a:rPr>
              <a:t>추가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5" indent="-266700" fontAlgn="base"/>
            <a:r>
              <a:rPr lang="en-US" altLang="ko-KR" sz="2000" b="1" smtClean="0">
                <a:solidFill>
                  <a:schemeClr val="tx1"/>
                </a:solidFill>
              </a:rPr>
              <a:t>&lt;script src="../js/jquery-1.11.0.min.js"&gt;&lt;/script&gt;</a:t>
            </a:r>
          </a:p>
          <a:p>
            <a:pPr marL="1076325" lvl="5" indent="-266700" fontAlgn="base"/>
            <a:r>
              <a:rPr lang="en-US" altLang="ko-KR" sz="2000" b="1" smtClean="0">
                <a:solidFill>
                  <a:schemeClr val="tx1"/>
                </a:solidFill>
              </a:rPr>
              <a:t>&lt;script src="../js/jquery.form.min.js"&gt;&lt;/script&gt; </a:t>
            </a:r>
          </a:p>
          <a:p>
            <a:pPr marL="1076325" lvl="5" indent="-266700" fontAlgn="base"/>
            <a:r>
              <a:rPr lang="en-US" altLang="ko-KR" sz="2000" b="1" smtClean="0">
                <a:solidFill>
                  <a:schemeClr val="tx1"/>
                </a:solidFill>
              </a:rPr>
              <a:t>&lt;script src="../js/jquery.MetaData.js"&gt;&lt;/script&gt; </a:t>
            </a:r>
          </a:p>
          <a:p>
            <a:pPr marL="1076325" lvl="5" indent="-266700" fontAlgn="base"/>
            <a:r>
              <a:rPr lang="en-US" altLang="ko-KR" sz="2000" b="1" smtClean="0">
                <a:solidFill>
                  <a:schemeClr val="tx1"/>
                </a:solidFill>
              </a:rPr>
              <a:t>&lt;script src="../js/jquery.MultiFile.js"&gt;&lt;/script&gt; </a:t>
            </a:r>
          </a:p>
          <a:p>
            <a:pPr marL="1076325" lvl="5" indent="-266700" fontAlgn="base"/>
            <a:r>
              <a:rPr lang="en-US" altLang="ko-KR" sz="2000" b="1" smtClean="0">
                <a:solidFill>
                  <a:schemeClr val="tx1"/>
                </a:solidFill>
              </a:rPr>
              <a:t>&lt;script src="../js/jquery.blockUI.js"&gt;&lt;/</a:t>
            </a:r>
            <a:r>
              <a:rPr lang="en-US" altLang="ko-KR" sz="2000" b="1" smtClean="0">
                <a:solidFill>
                  <a:schemeClr val="tx1"/>
                </a:solidFill>
              </a:rPr>
              <a:t>script</a:t>
            </a:r>
            <a:r>
              <a:rPr lang="en-US" altLang="ko-KR" b="1" smtClean="0">
                <a:solidFill>
                  <a:schemeClr val="tx1"/>
                </a:solidFill>
              </a:rPr>
              <a:t>&gt;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63722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다중 파일 업로드용 폼의 형태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파일 업로드의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42925" lvl="3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코딩 방법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3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4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HTML </a:t>
            </a:r>
            <a:r>
              <a:rPr lang="ko-KR" altLang="en-US" sz="2400" smtClean="0">
                <a:solidFill>
                  <a:schemeClr val="tx1"/>
                </a:solidFill>
              </a:rPr>
              <a:t>태그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2" indent="-266700" fontAlgn="base">
              <a:buNone/>
            </a:pPr>
            <a:r>
              <a:rPr lang="en-US" altLang="ko-KR" sz="2400" b="1" smtClean="0">
                <a:solidFill>
                  <a:schemeClr val="tx1"/>
                </a:solidFill>
              </a:rPr>
              <a:t>&lt;input type="file" id="file1" name="file1" class="multi" maxlength="</a:t>
            </a:r>
            <a:r>
              <a:rPr lang="en-US" altLang="ko-KR" sz="2400" b="1" smtClean="0">
                <a:solidFill>
                  <a:schemeClr val="tx1"/>
                </a:solidFill>
              </a:rPr>
              <a:t>3</a:t>
            </a:r>
            <a:r>
              <a:rPr lang="en-US" altLang="ko-KR" sz="2400" b="1" smtClean="0">
                <a:solidFill>
                  <a:schemeClr val="tx1"/>
                </a:solidFill>
              </a:rPr>
              <a:t>"&gt;</a:t>
            </a:r>
          </a:p>
          <a:p>
            <a:pPr marL="809625" lvl="3" indent="-276225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76225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자바스크립트 </a:t>
            </a:r>
            <a:r>
              <a:rPr lang="ko-KR" altLang="en-US" sz="2400" smtClean="0">
                <a:solidFill>
                  <a:schemeClr val="tx1"/>
                </a:solidFill>
              </a:rPr>
              <a:t>코드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lvl="2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$("#formid).</a:t>
            </a:r>
            <a:r>
              <a:rPr lang="en-US" altLang="ko-KR" sz="2000" b="1" smtClean="0">
                <a:solidFill>
                  <a:schemeClr val="tx1"/>
                </a:solidFill>
              </a:rPr>
              <a:t>ajaxForm</a:t>
            </a:r>
            <a:r>
              <a:rPr lang="en-US" altLang="ko-KR" sz="2000" smtClean="0">
                <a:solidFill>
                  <a:schemeClr val="tx1"/>
                </a:solidFill>
              </a:rPr>
              <a:t>({ </a:t>
            </a:r>
            <a:endParaRPr lang="ko-KR" altLang="en-US" sz="2000" smtClean="0">
              <a:solidFill>
                <a:schemeClr val="tx1"/>
              </a:solidFill>
            </a:endParaRPr>
          </a:p>
          <a:p>
            <a:pPr lvl="2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success: function(data, status){</a:t>
            </a:r>
          </a:p>
          <a:p>
            <a:pPr lvl="2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}});</a:t>
            </a:r>
            <a:endParaRPr lang="en-US" altLang="ko-KR" sz="2000" b="1" smtClean="0">
              <a:solidFill>
                <a:schemeClr val="tx1"/>
              </a:solidFill>
            </a:endParaRPr>
          </a:p>
          <a:p>
            <a:pPr marL="809625" lvl="5" indent="-266700" fontAlgn="base"/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63722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다중 파일 업로드용 폼의 형태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파일 업로드의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작성 방법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2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방법</a:t>
            </a:r>
            <a:r>
              <a:rPr lang="en-US" altLang="ko-KR" sz="3200" smtClean="0">
                <a:solidFill>
                  <a:schemeClr val="tx1"/>
                </a:solidFill>
              </a:rPr>
              <a:t>3 : </a:t>
            </a:r>
            <a:r>
              <a:rPr lang="en-US" altLang="ko-KR" sz="3200" smtClean="0">
                <a:solidFill>
                  <a:schemeClr val="tx1"/>
                </a:solidFill>
              </a:rPr>
              <a:t>HTML5</a:t>
            </a:r>
            <a:r>
              <a:rPr lang="ko-KR" altLang="en-US" sz="3200" smtClean="0">
                <a:solidFill>
                  <a:schemeClr val="tx1"/>
                </a:solidFill>
              </a:rPr>
              <a:t>에서 추가된 </a:t>
            </a:r>
            <a:r>
              <a:rPr lang="en-US" altLang="ko-KR" sz="3200" smtClean="0">
                <a:solidFill>
                  <a:schemeClr val="tx1"/>
                </a:solidFill>
              </a:rPr>
              <a:t>multiple</a:t>
            </a:r>
            <a:r>
              <a:rPr lang="ko-KR" altLang="en-US" sz="3200" smtClean="0">
                <a:solidFill>
                  <a:schemeClr val="tx1"/>
                </a:solidFill>
              </a:rPr>
              <a:t>속성을 </a:t>
            </a:r>
            <a:r>
              <a:rPr lang="ko-KR" altLang="en-US" sz="3200" smtClean="0">
                <a:solidFill>
                  <a:schemeClr val="tx1"/>
                </a:solidFill>
              </a:rPr>
              <a:t>사용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2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3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코딩 방법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95350" lvl="4" indent="-352425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&lt;input type="file" name="selectfile" </a:t>
            </a:r>
            <a:r>
              <a:rPr lang="en-US" altLang="ko-KR" sz="2400" b="1" smtClean="0">
                <a:solidFill>
                  <a:schemeClr val="tx1"/>
                </a:solidFill>
              </a:rPr>
              <a:t>multiple</a:t>
            </a:r>
            <a:r>
              <a:rPr lang="en-US" altLang="ko-KR" sz="2400" smtClean="0">
                <a:solidFill>
                  <a:schemeClr val="tx1"/>
                </a:solidFill>
              </a:rPr>
              <a:t>&gt;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63722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다중 파일 업로드용 폼의 형태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3600" smtClean="0"/>
              <a:t>파일을 업로드하고 폼을 분석하는</a:t>
            </a:r>
            <a:r>
              <a:rPr lang="en-US" altLang="ko-KR" sz="3600" smtClean="0"/>
              <a:t/>
            </a:r>
            <a:br>
              <a:rPr lang="en-US" altLang="ko-KR" sz="3600" smtClean="0"/>
            </a:br>
            <a:r>
              <a:rPr lang="ko-KR" altLang="en-US" sz="3600" smtClean="0"/>
              <a:t>라이브러리 </a:t>
            </a:r>
            <a:r>
              <a:rPr lang="en-US" altLang="ko-KR" sz="3600" smtClean="0"/>
              <a:t>- cos.jar</a:t>
            </a:r>
            <a:endParaRPr lang="ko-KR" altLang="en-US" sz="36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123728" y="11663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파일을 업로드하고 폼으로부터 넘어오는 데이터를 </a:t>
            </a:r>
            <a:r>
              <a:rPr lang="ko-KR" altLang="en-US" sz="3600" smtClean="0">
                <a:solidFill>
                  <a:schemeClr val="tx1"/>
                </a:solidFill>
              </a:rPr>
              <a:t>얻어내는데 </a:t>
            </a:r>
            <a:r>
              <a:rPr lang="ko-KR" altLang="en-US" sz="3600" smtClean="0">
                <a:solidFill>
                  <a:schemeClr val="tx1"/>
                </a:solidFill>
              </a:rPr>
              <a:t>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3600" smtClean="0"/>
              <a:t>파일을 업로드하고 폼을 분석하는</a:t>
            </a:r>
            <a:r>
              <a:rPr lang="en-US" altLang="ko-KR" sz="3600" smtClean="0"/>
              <a:t/>
            </a:r>
            <a:br>
              <a:rPr lang="en-US" altLang="ko-KR" sz="3600" smtClean="0"/>
            </a:br>
            <a:r>
              <a:rPr lang="ko-KR" altLang="en-US" sz="3600" smtClean="0"/>
              <a:t>라이브러리 </a:t>
            </a:r>
            <a:r>
              <a:rPr lang="en-US" altLang="ko-KR" sz="3600" smtClean="0"/>
              <a:t>- cos.jar</a:t>
            </a:r>
            <a:endParaRPr lang="ko-KR" altLang="en-US" sz="36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123728" y="11663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http://www.servlets.com/cos </a:t>
            </a:r>
            <a:r>
              <a:rPr lang="ko-KR" altLang="en-US" sz="3200" smtClean="0">
                <a:solidFill>
                  <a:schemeClr val="tx1"/>
                </a:solidFill>
              </a:rPr>
              <a:t>사이트에서 </a:t>
            </a:r>
            <a:r>
              <a:rPr lang="ko-KR" altLang="en-US" sz="3200" smtClean="0">
                <a:solidFill>
                  <a:schemeClr val="tx1"/>
                </a:solidFill>
              </a:rPr>
              <a:t>다운로드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cos.jar </a:t>
            </a:r>
            <a:r>
              <a:rPr lang="ko-KR" altLang="en-US" sz="3200" smtClean="0">
                <a:solidFill>
                  <a:schemeClr val="tx1"/>
                </a:solidFill>
              </a:rPr>
              <a:t>파일을 </a:t>
            </a:r>
            <a:r>
              <a:rPr lang="ko-KR" altLang="en-US" sz="3200" smtClean="0">
                <a:solidFill>
                  <a:schemeClr val="tx1"/>
                </a:solidFill>
              </a:rPr>
              <a:t>톰캣 공용 라이브러리 폴더</a:t>
            </a:r>
            <a:r>
              <a:rPr lang="en-US" altLang="ko-KR" sz="3200" smtClean="0">
                <a:solidFill>
                  <a:schemeClr val="tx1"/>
                </a:solidFill>
              </a:rPr>
              <a:t>(</a:t>
            </a:r>
            <a:r>
              <a:rPr lang="ko-KR" altLang="en-US" sz="3200" smtClean="0">
                <a:solidFill>
                  <a:schemeClr val="tx1"/>
                </a:solidFill>
              </a:rPr>
              <a:t>톰캣홈</a:t>
            </a:r>
            <a:r>
              <a:rPr lang="en-US" altLang="ko-KR" sz="3200" smtClean="0">
                <a:solidFill>
                  <a:schemeClr val="tx1"/>
                </a:solidFill>
              </a:rPr>
              <a:t>\lib)</a:t>
            </a:r>
            <a:r>
              <a:rPr lang="ko-KR" altLang="en-US" sz="3200" smtClean="0">
                <a:solidFill>
                  <a:schemeClr val="tx1"/>
                </a:solidFill>
              </a:rPr>
              <a:t>와 해당 프로젝트의 라이브러리 폴더</a:t>
            </a:r>
            <a:r>
              <a:rPr lang="en-US" altLang="ko-KR" sz="3200" smtClean="0">
                <a:solidFill>
                  <a:schemeClr val="tx1"/>
                </a:solidFill>
              </a:rPr>
              <a:t>([</a:t>
            </a:r>
            <a:r>
              <a:rPr lang="ko-KR" altLang="en-US" sz="3200" smtClean="0">
                <a:solidFill>
                  <a:schemeClr val="tx1"/>
                </a:solidFill>
              </a:rPr>
              <a:t>프로젝트</a:t>
            </a:r>
            <a:r>
              <a:rPr lang="en-US" altLang="ko-KR" sz="3200" smtClean="0">
                <a:solidFill>
                  <a:schemeClr val="tx1"/>
                </a:solidFill>
              </a:rPr>
              <a:t>]-[Webcontent]-[WEB-INF]-[lib])</a:t>
            </a:r>
            <a:r>
              <a:rPr lang="ko-KR" altLang="en-US" sz="3200" smtClean="0">
                <a:solidFill>
                  <a:schemeClr val="tx1"/>
                </a:solidFill>
              </a:rPr>
              <a:t>에 </a:t>
            </a:r>
            <a:r>
              <a:rPr lang="ko-KR" altLang="en-US" sz="3200" smtClean="0">
                <a:solidFill>
                  <a:schemeClr val="tx1"/>
                </a:solidFill>
              </a:rPr>
              <a:t>넣어서 </a:t>
            </a:r>
            <a:r>
              <a:rPr lang="ko-KR" altLang="en-US" sz="3200" smtClean="0">
                <a:solidFill>
                  <a:schemeClr val="tx1"/>
                </a:solidFill>
              </a:rPr>
              <a:t>사용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825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다</a:t>
            </a:r>
            <a:r>
              <a:rPr lang="ko-KR" altLang="en-US" sz="3600" b="1" smtClean="0">
                <a:solidFill>
                  <a:srgbClr val="C00000"/>
                </a:solidFill>
              </a:rPr>
              <a:t>운로드 및 파일 배치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3600" smtClean="0"/>
              <a:t>파일을 업로드하고 폼을 분석하는</a:t>
            </a:r>
            <a:r>
              <a:rPr lang="en-US" altLang="ko-KR" sz="3600" smtClean="0"/>
              <a:t/>
            </a:r>
            <a:br>
              <a:rPr lang="en-US" altLang="ko-KR" sz="3600" smtClean="0"/>
            </a:br>
            <a:r>
              <a:rPr lang="ko-KR" altLang="en-US" sz="3600" smtClean="0"/>
              <a:t>라이브러리 </a:t>
            </a:r>
            <a:r>
              <a:rPr lang="en-US" altLang="ko-KR" sz="3600" smtClean="0"/>
              <a:t>- cos.jar</a:t>
            </a:r>
            <a:endParaRPr lang="ko-KR" altLang="en-US" sz="36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123728" y="11663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생성자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MultipartRequest(javax.servlet.http.HttpServletRequest request, </a:t>
            </a:r>
            <a:r>
              <a:rPr lang="en-US" altLang="ko-KR" sz="2800" smtClean="0">
                <a:solidFill>
                  <a:schemeClr val="tx1"/>
                </a:solidFill>
              </a:rPr>
              <a:t>//</a:t>
            </a:r>
            <a:r>
              <a:rPr lang="en-US" altLang="ko-KR" sz="2800" smtClean="0">
                <a:solidFill>
                  <a:schemeClr val="tx1"/>
                </a:solidFill>
              </a:rPr>
              <a:t>request </a:t>
            </a:r>
            <a:r>
              <a:rPr lang="ko-KR" altLang="en-US" sz="2800" smtClean="0">
                <a:solidFill>
                  <a:schemeClr val="tx1"/>
                </a:solidFill>
              </a:rPr>
              <a:t>객체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java.lang.String saveDirectory, //</a:t>
            </a:r>
            <a:r>
              <a:rPr lang="ko-KR" altLang="en-US" sz="2800" smtClean="0">
                <a:solidFill>
                  <a:schemeClr val="tx1"/>
                </a:solidFill>
              </a:rPr>
              <a:t>파일 업로드할 폴더</a:t>
            </a:r>
          </a:p>
          <a:p>
            <a:pPr marL="542925" lvl="2" indent="-276225" fontAlgn="base"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int maxPostSize, //</a:t>
            </a:r>
            <a:r>
              <a:rPr lang="ko-KR" altLang="en-US" sz="2800" smtClean="0">
                <a:solidFill>
                  <a:schemeClr val="tx1"/>
                </a:solidFill>
              </a:rPr>
              <a:t>업로드 할 파일의 최대크기</a:t>
            </a:r>
          </a:p>
          <a:p>
            <a:pPr marL="542925" lvl="2" indent="-276225" fontAlgn="base"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java.lang.String encoding, </a:t>
            </a:r>
            <a:r>
              <a:rPr lang="en-US" altLang="ko-KR" sz="2800" smtClean="0">
                <a:solidFill>
                  <a:schemeClr val="tx1"/>
                </a:solidFill>
              </a:rPr>
              <a:t>//</a:t>
            </a:r>
            <a:r>
              <a:rPr lang="ko-KR" altLang="en-US" sz="2800" smtClean="0">
                <a:solidFill>
                  <a:schemeClr val="tx1"/>
                </a:solidFill>
              </a:rPr>
              <a:t>인코딩 방식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FileRenamePolicy policy) //</a:t>
            </a:r>
            <a:r>
              <a:rPr lang="ko-KR" altLang="en-US" sz="2800" smtClean="0">
                <a:solidFill>
                  <a:schemeClr val="tx1"/>
                </a:solidFill>
              </a:rPr>
              <a:t>같은 파일 덮어쓰기 </a:t>
            </a:r>
            <a:r>
              <a:rPr lang="ko-KR" altLang="en-US" sz="2800" smtClean="0">
                <a:solidFill>
                  <a:schemeClr val="tx1"/>
                </a:solidFill>
              </a:rPr>
              <a:t>방지 </a:t>
            </a:r>
            <a:r>
              <a:rPr lang="ko-KR" altLang="en-US" sz="2800" smtClean="0">
                <a:solidFill>
                  <a:schemeClr val="tx1"/>
                </a:solidFill>
              </a:rPr>
              <a:t>설정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457491" cy="646331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fontAlgn="base">
              <a:lnSpc>
                <a:spcPts val="3400"/>
              </a:lnSpc>
              <a:spcBef>
                <a:spcPts val="0"/>
              </a:spcBef>
              <a:buNone/>
            </a:pPr>
            <a:r>
              <a:rPr lang="ko-KR" altLang="en-US" sz="3000" b="1" smtClean="0">
                <a:solidFill>
                  <a:srgbClr val="C00000"/>
                </a:solidFill>
              </a:rPr>
              <a:t>파일 업로드 및 폼 요소를 처리하는</a:t>
            </a:r>
            <a:r>
              <a:rPr lang="en-US" altLang="ko-KR" sz="3000" b="1" smtClean="0">
                <a:solidFill>
                  <a:srgbClr val="C00000"/>
                </a:solidFill>
              </a:rPr>
              <a:t/>
            </a:r>
            <a:br>
              <a:rPr lang="en-US" altLang="ko-KR" sz="3000" b="1" smtClean="0">
                <a:solidFill>
                  <a:srgbClr val="C00000"/>
                </a:solidFill>
              </a:rPr>
            </a:br>
            <a:r>
              <a:rPr lang="en-US" altLang="ko-KR" sz="3000" b="1" smtClean="0">
                <a:solidFill>
                  <a:srgbClr val="C00000"/>
                </a:solidFill>
              </a:rPr>
              <a:t>multipartRequest </a:t>
            </a:r>
            <a:r>
              <a:rPr lang="ko-KR" altLang="en-US" sz="3000" b="1" smtClean="0">
                <a:solidFill>
                  <a:srgbClr val="C00000"/>
                </a:solidFill>
              </a:rPr>
              <a:t>클래스</a:t>
            </a:r>
            <a:endParaRPr lang="en-US" altLang="ko-KR" sz="30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3600" smtClean="0"/>
              <a:t>파일을 업로드하고 폼을 분석하는</a:t>
            </a:r>
            <a:r>
              <a:rPr lang="en-US" altLang="ko-KR" sz="3600" smtClean="0"/>
              <a:t/>
            </a:r>
            <a:br>
              <a:rPr lang="en-US" altLang="ko-KR" sz="3600" smtClean="0"/>
            </a:br>
            <a:r>
              <a:rPr lang="ko-KR" altLang="en-US" sz="3600" smtClean="0"/>
              <a:t>라이브러리 </a:t>
            </a:r>
            <a:r>
              <a:rPr lang="en-US" altLang="ko-KR" sz="3600" smtClean="0"/>
              <a:t>- cos.jar</a:t>
            </a:r>
            <a:endParaRPr lang="ko-KR" altLang="en-US" sz="36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123728" y="11663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객체 생성의 예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MultipartRequest upload = new MultiPartRequest(request, fileSave, 1024*5, "utf-8", new DefaultFileRenamePolicy</a:t>
            </a:r>
            <a:r>
              <a:rPr lang="en-US" altLang="ko-KR" sz="2800" smtClean="0">
                <a:solidFill>
                  <a:schemeClr val="tx1"/>
                </a:solidFill>
              </a:rPr>
              <a:t>( </a:t>
            </a:r>
            <a:r>
              <a:rPr lang="en-US" altLang="ko-KR" sz="2800" smtClean="0">
                <a:solidFill>
                  <a:schemeClr val="tx1"/>
                </a:solidFill>
              </a:rPr>
              <a:t>));</a:t>
            </a:r>
          </a:p>
          <a:p>
            <a:pPr marL="542925" lvl="2" indent="-276225" fontAlgn="base">
              <a:buNone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None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None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None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None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457491" cy="646331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fontAlgn="base">
              <a:lnSpc>
                <a:spcPts val="3400"/>
              </a:lnSpc>
              <a:spcBef>
                <a:spcPts val="0"/>
              </a:spcBef>
              <a:buNone/>
            </a:pPr>
            <a:r>
              <a:rPr lang="ko-KR" altLang="en-US" sz="3000" b="1" smtClean="0">
                <a:solidFill>
                  <a:srgbClr val="C00000"/>
                </a:solidFill>
              </a:rPr>
              <a:t>파일 업로드 및 폼 요소를 처리하는</a:t>
            </a:r>
            <a:r>
              <a:rPr lang="en-US" altLang="ko-KR" sz="3000" b="1" smtClean="0">
                <a:solidFill>
                  <a:srgbClr val="C00000"/>
                </a:solidFill>
              </a:rPr>
              <a:t/>
            </a:r>
            <a:br>
              <a:rPr lang="en-US" altLang="ko-KR" sz="3000" b="1" smtClean="0">
                <a:solidFill>
                  <a:srgbClr val="C00000"/>
                </a:solidFill>
              </a:rPr>
            </a:br>
            <a:r>
              <a:rPr lang="en-US" altLang="ko-KR" sz="3000" b="1" smtClean="0">
                <a:solidFill>
                  <a:srgbClr val="C00000"/>
                </a:solidFill>
              </a:rPr>
              <a:t>multipartRequest </a:t>
            </a:r>
            <a:r>
              <a:rPr lang="ko-KR" altLang="en-US" sz="3000" b="1" smtClean="0">
                <a:solidFill>
                  <a:srgbClr val="C00000"/>
                </a:solidFill>
              </a:rPr>
              <a:t>클래스</a:t>
            </a:r>
            <a:endParaRPr lang="en-US" altLang="ko-KR" sz="30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3600" smtClean="0"/>
              <a:t>파일을 업로드하고 폼을 분석하는</a:t>
            </a:r>
            <a:r>
              <a:rPr lang="en-US" altLang="ko-KR" sz="3600" smtClean="0"/>
              <a:t/>
            </a:r>
            <a:br>
              <a:rPr lang="en-US" altLang="ko-KR" sz="3600" smtClean="0"/>
            </a:br>
            <a:r>
              <a:rPr lang="ko-KR" altLang="en-US" sz="3600" smtClean="0"/>
              <a:t>라이브러리 </a:t>
            </a:r>
            <a:r>
              <a:rPr lang="en-US" altLang="ko-KR" sz="3600" smtClean="0"/>
              <a:t>- cos.jar</a:t>
            </a:r>
            <a:endParaRPr lang="ko-KR" altLang="en-US" sz="36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123728" y="11663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getContentType(java.lang.String name) : java.lang.String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업로드된 파일의 컨텐트 타입을 반환하는 것으로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업로드된 파일이 없으면 </a:t>
            </a:r>
            <a:r>
              <a:rPr lang="en-US" altLang="ko-KR" sz="2400" smtClean="0">
                <a:solidFill>
                  <a:schemeClr val="tx1"/>
                </a:solidFill>
              </a:rPr>
              <a:t>null</a:t>
            </a:r>
            <a:r>
              <a:rPr lang="ko-KR" altLang="en-US" sz="2400" smtClean="0">
                <a:solidFill>
                  <a:schemeClr val="tx1"/>
                </a:solidFill>
              </a:rPr>
              <a:t>을 </a:t>
            </a:r>
            <a:r>
              <a:rPr lang="ko-KR" altLang="en-US" sz="2400" smtClean="0">
                <a:solidFill>
                  <a:schemeClr val="tx1"/>
                </a:solidFill>
              </a:rPr>
              <a:t>리턴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getFile(java.lang.String name) :  java.io.File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서버 상에 업로드된 </a:t>
            </a:r>
            <a:r>
              <a:rPr lang="ko-KR" altLang="en-US" sz="2400" smtClean="0">
                <a:solidFill>
                  <a:schemeClr val="tx1"/>
                </a:solidFill>
              </a:rPr>
              <a:t>파일을 </a:t>
            </a:r>
            <a:r>
              <a:rPr lang="en-US" altLang="ko-KR" sz="2400" smtClean="0">
                <a:solidFill>
                  <a:schemeClr val="tx1"/>
                </a:solidFill>
              </a:rPr>
              <a:t>File </a:t>
            </a:r>
            <a:r>
              <a:rPr lang="ko-KR" altLang="en-US" sz="2400" smtClean="0">
                <a:solidFill>
                  <a:schemeClr val="tx1"/>
                </a:solidFill>
              </a:rPr>
              <a:t>객체 </a:t>
            </a:r>
            <a:r>
              <a:rPr lang="ko-KR" altLang="en-US" sz="2400" smtClean="0">
                <a:solidFill>
                  <a:schemeClr val="tx1"/>
                </a:solidFill>
              </a:rPr>
              <a:t>타입으로 리턴한다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업로드된 파일이 없다면 </a:t>
            </a:r>
            <a:r>
              <a:rPr lang="en-US" altLang="ko-KR" sz="2400" smtClean="0">
                <a:solidFill>
                  <a:schemeClr val="tx1"/>
                </a:solidFill>
              </a:rPr>
              <a:t>null</a:t>
            </a:r>
            <a:r>
              <a:rPr lang="ko-KR" altLang="en-US" sz="2400" smtClean="0">
                <a:solidFill>
                  <a:schemeClr val="tx1"/>
                </a:solidFill>
              </a:rPr>
              <a:t>을 </a:t>
            </a:r>
            <a:r>
              <a:rPr lang="ko-KR" altLang="en-US" sz="2400" smtClean="0">
                <a:solidFill>
                  <a:schemeClr val="tx1"/>
                </a:solidFill>
              </a:rPr>
              <a:t>리턴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getFileNames() : java.util.Enumeration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폼의 요소들 중 </a:t>
            </a:r>
            <a:r>
              <a:rPr lang="en-US" altLang="ko-KR" sz="2400" smtClean="0">
                <a:solidFill>
                  <a:schemeClr val="tx1"/>
                </a:solidFill>
              </a:rPr>
              <a:t>&lt;input type="file"&gt;</a:t>
            </a:r>
            <a:r>
              <a:rPr lang="ko-KR" altLang="en-US" sz="2400" smtClean="0">
                <a:solidFill>
                  <a:schemeClr val="tx1"/>
                </a:solidFill>
              </a:rPr>
              <a:t>로 된 파라미터들을 </a:t>
            </a:r>
            <a:r>
              <a:rPr lang="ko-KR" altLang="en-US" sz="2400" smtClean="0">
                <a:solidFill>
                  <a:schemeClr val="tx1"/>
                </a:solidFill>
              </a:rPr>
              <a:t>받아서 </a:t>
            </a:r>
            <a:r>
              <a:rPr lang="en-US" altLang="ko-KR" sz="2400" smtClean="0">
                <a:solidFill>
                  <a:schemeClr val="tx1"/>
                </a:solidFill>
              </a:rPr>
              <a:t>Enumeration </a:t>
            </a:r>
            <a:r>
              <a:rPr lang="ko-KR" altLang="en-US" sz="2400" smtClean="0">
                <a:solidFill>
                  <a:schemeClr val="tx1"/>
                </a:solidFill>
              </a:rPr>
              <a:t>타입의 </a:t>
            </a:r>
            <a:r>
              <a:rPr lang="ko-KR" altLang="en-US" sz="2400" smtClean="0">
                <a:solidFill>
                  <a:schemeClr val="tx1"/>
                </a:solidFill>
              </a:rPr>
              <a:t>객체를 </a:t>
            </a:r>
            <a:r>
              <a:rPr lang="ko-KR" altLang="en-US" sz="2400" smtClean="0">
                <a:solidFill>
                  <a:schemeClr val="tx1"/>
                </a:solidFill>
              </a:rPr>
              <a:t>리턴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457491" cy="646331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fontAlgn="base">
              <a:lnSpc>
                <a:spcPts val="3400"/>
              </a:lnSpc>
              <a:spcBef>
                <a:spcPts val="0"/>
              </a:spcBef>
              <a:buNone/>
            </a:pPr>
            <a:r>
              <a:rPr lang="ko-KR" altLang="en-US" sz="3000" b="1" smtClean="0">
                <a:solidFill>
                  <a:srgbClr val="C00000"/>
                </a:solidFill>
              </a:rPr>
              <a:t>파일 업로드 및 폼 요소를 처리하는</a:t>
            </a:r>
            <a:r>
              <a:rPr lang="en-US" altLang="ko-KR" sz="3000" b="1" smtClean="0">
                <a:solidFill>
                  <a:srgbClr val="C00000"/>
                </a:solidFill>
              </a:rPr>
              <a:t/>
            </a:r>
            <a:br>
              <a:rPr lang="en-US" altLang="ko-KR" sz="3000" b="1" smtClean="0">
                <a:solidFill>
                  <a:srgbClr val="C00000"/>
                </a:solidFill>
              </a:rPr>
            </a:br>
            <a:r>
              <a:rPr lang="en-US" altLang="ko-KR" sz="3000" b="1" smtClean="0">
                <a:solidFill>
                  <a:srgbClr val="C00000"/>
                </a:solidFill>
              </a:rPr>
              <a:t>multipartRequest </a:t>
            </a:r>
            <a:r>
              <a:rPr lang="ko-KR" altLang="en-US" sz="3000" b="1" smtClean="0">
                <a:solidFill>
                  <a:srgbClr val="C00000"/>
                </a:solidFill>
              </a:rPr>
              <a:t>클래스</a:t>
            </a:r>
            <a:endParaRPr lang="en-US" altLang="ko-KR" sz="30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5012911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파일 업로드의 개요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5616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1115616" y="288904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다중 파일 업로드형 폼의 형태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15616" y="191588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파일 업로드형 폼의 형태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23920" y="4101073"/>
            <a:ext cx="7909538" cy="1272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파일을 업로드하고 폼을 분석하는</a:t>
            </a: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라이브러리 </a:t>
            </a: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cos.jar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그룹 8"/>
          <p:cNvGrpSpPr/>
          <p:nvPr/>
        </p:nvGrpSpPr>
        <p:grpSpPr>
          <a:xfrm>
            <a:off x="403920" y="4104817"/>
            <a:ext cx="720000" cy="847710"/>
            <a:chOff x="2843888" y="205026"/>
            <a:chExt cx="720000" cy="847710"/>
          </a:xfrm>
        </p:grpSpPr>
        <p:pic>
          <p:nvPicPr>
            <p:cNvPr id="30" name="그림 2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1123920" y="5601882"/>
            <a:ext cx="5344733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파일 업로드 예제 작성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3" name="그룹 8"/>
          <p:cNvGrpSpPr/>
          <p:nvPr/>
        </p:nvGrpSpPr>
        <p:grpSpPr>
          <a:xfrm>
            <a:off x="403920" y="5605626"/>
            <a:ext cx="720000" cy="847710"/>
            <a:chOff x="2843888" y="205026"/>
            <a:chExt cx="720000" cy="847710"/>
          </a:xfrm>
        </p:grpSpPr>
        <p:pic>
          <p:nvPicPr>
            <p:cNvPr id="34" name="그림 3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3600" smtClean="0"/>
              <a:t>파일을 업로드하고 폼을 분석하는</a:t>
            </a:r>
            <a:r>
              <a:rPr lang="en-US" altLang="ko-KR" sz="3600" smtClean="0"/>
              <a:t/>
            </a:r>
            <a:br>
              <a:rPr lang="en-US" altLang="ko-KR" sz="3600" smtClean="0"/>
            </a:br>
            <a:r>
              <a:rPr lang="ko-KR" altLang="en-US" sz="3600" smtClean="0"/>
              <a:t>라이브러리 </a:t>
            </a:r>
            <a:r>
              <a:rPr lang="en-US" altLang="ko-KR" sz="3600" smtClean="0"/>
              <a:t>- cos.jar</a:t>
            </a:r>
            <a:endParaRPr lang="ko-KR" altLang="en-US" sz="36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123728" y="11663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lnSpc>
                <a:spcPts val="3000"/>
              </a:lnSpc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getFilesystemName(java.lang.String </a:t>
            </a:r>
            <a:r>
              <a:rPr lang="en-US" altLang="ko-KR" sz="2800" smtClean="0">
                <a:solidFill>
                  <a:schemeClr val="tx1"/>
                </a:solidFill>
              </a:rPr>
              <a:t>name) :  java.lang.String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사용자가 업로드한 파일명을 리턴한다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서버상에 업로드된 </a:t>
            </a:r>
            <a:r>
              <a:rPr lang="ko-KR" altLang="en-US" sz="2400" smtClean="0">
                <a:solidFill>
                  <a:schemeClr val="tx1"/>
                </a:solidFill>
              </a:rPr>
              <a:t>파일명이 </a:t>
            </a:r>
            <a:r>
              <a:rPr lang="ko-KR" altLang="en-US" sz="2400" smtClean="0">
                <a:solidFill>
                  <a:schemeClr val="tx1"/>
                </a:solidFill>
              </a:rPr>
              <a:t>리턴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lnSpc>
                <a:spcPts val="3000"/>
              </a:lnSpc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getOriginalFileName(java.lang.String name) : java.lang.String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사용자가 업로드한 파일의 원래 파일명을 리턴한다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파일명이 중복될 경우 이름이 변경되므로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변경되기 전의 원래 </a:t>
            </a:r>
            <a:r>
              <a:rPr lang="ko-KR" altLang="en-US" sz="2400" smtClean="0">
                <a:solidFill>
                  <a:schemeClr val="tx1"/>
                </a:solidFill>
              </a:rPr>
              <a:t>파일명이 </a:t>
            </a:r>
            <a:r>
              <a:rPr lang="ko-KR" altLang="en-US" sz="2400" smtClean="0">
                <a:solidFill>
                  <a:schemeClr val="tx1"/>
                </a:solidFill>
              </a:rPr>
              <a:t>리턴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pc="-150" smtClean="0">
                <a:solidFill>
                  <a:schemeClr val="tx1"/>
                </a:solidFill>
              </a:rPr>
              <a:t>getParameter(java.lang.String name) : java.lang.String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name</a:t>
            </a:r>
            <a:r>
              <a:rPr lang="ko-KR" altLang="en-US" sz="2400" smtClean="0">
                <a:solidFill>
                  <a:schemeClr val="tx1"/>
                </a:solidFill>
              </a:rPr>
              <a:t>에 해당하는 파라미터의 값을 리턴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457491" cy="646331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fontAlgn="base">
              <a:lnSpc>
                <a:spcPts val="3400"/>
              </a:lnSpc>
              <a:spcBef>
                <a:spcPts val="0"/>
              </a:spcBef>
              <a:buNone/>
            </a:pPr>
            <a:r>
              <a:rPr lang="ko-KR" altLang="en-US" sz="3000" b="1" smtClean="0">
                <a:solidFill>
                  <a:srgbClr val="C00000"/>
                </a:solidFill>
              </a:rPr>
              <a:t>파일 업로드 및 폼 요소를 처리하는</a:t>
            </a:r>
            <a:r>
              <a:rPr lang="en-US" altLang="ko-KR" sz="3000" b="1" smtClean="0">
                <a:solidFill>
                  <a:srgbClr val="C00000"/>
                </a:solidFill>
              </a:rPr>
              <a:t/>
            </a:r>
            <a:br>
              <a:rPr lang="en-US" altLang="ko-KR" sz="3000" b="1" smtClean="0">
                <a:solidFill>
                  <a:srgbClr val="C00000"/>
                </a:solidFill>
              </a:rPr>
            </a:br>
            <a:r>
              <a:rPr lang="en-US" altLang="ko-KR" sz="3000" b="1" smtClean="0">
                <a:solidFill>
                  <a:srgbClr val="C00000"/>
                </a:solidFill>
              </a:rPr>
              <a:t>multipartRequest </a:t>
            </a:r>
            <a:r>
              <a:rPr lang="ko-KR" altLang="en-US" sz="3000" b="1" smtClean="0">
                <a:solidFill>
                  <a:srgbClr val="C00000"/>
                </a:solidFill>
              </a:rPr>
              <a:t>클래스</a:t>
            </a:r>
            <a:endParaRPr lang="en-US" altLang="ko-KR" sz="30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3600" smtClean="0"/>
              <a:t>파일을 업로드하고 폼을 분석하는</a:t>
            </a:r>
            <a:r>
              <a:rPr lang="en-US" altLang="ko-KR" sz="3600" smtClean="0"/>
              <a:t/>
            </a:r>
            <a:br>
              <a:rPr lang="en-US" altLang="ko-KR" sz="3600" smtClean="0"/>
            </a:br>
            <a:r>
              <a:rPr lang="ko-KR" altLang="en-US" sz="3600" smtClean="0"/>
              <a:t>라이브러리 </a:t>
            </a:r>
            <a:r>
              <a:rPr lang="en-US" altLang="ko-KR" sz="3600" smtClean="0"/>
              <a:t>- cos.jar</a:t>
            </a:r>
            <a:endParaRPr lang="ko-KR" altLang="en-US" sz="36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123728" y="11663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getParameterNames() : java.util.Enumeration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폼의 요소들 중 </a:t>
            </a:r>
            <a:r>
              <a:rPr lang="en-US" altLang="ko-KR" sz="2400" smtClean="0">
                <a:solidFill>
                  <a:schemeClr val="tx1"/>
                </a:solidFill>
              </a:rPr>
              <a:t>&lt;input type="file"&gt;</a:t>
            </a:r>
            <a:r>
              <a:rPr lang="ko-KR" altLang="en-US" sz="2400" smtClean="0">
                <a:solidFill>
                  <a:schemeClr val="tx1"/>
                </a:solidFill>
              </a:rPr>
              <a:t>아닌 </a:t>
            </a:r>
            <a:r>
              <a:rPr lang="ko-KR" altLang="en-US" sz="2400" smtClean="0">
                <a:solidFill>
                  <a:schemeClr val="tx1"/>
                </a:solidFill>
              </a:rPr>
              <a:t>파라미터들을 </a:t>
            </a:r>
            <a:r>
              <a:rPr lang="en-US" altLang="ko-KR" sz="2400" smtClean="0">
                <a:solidFill>
                  <a:schemeClr val="tx1"/>
                </a:solidFill>
              </a:rPr>
              <a:t>Enumeraton </a:t>
            </a:r>
            <a:r>
              <a:rPr lang="ko-KR" altLang="en-US" sz="2400" smtClean="0">
                <a:solidFill>
                  <a:schemeClr val="tx1"/>
                </a:solidFill>
              </a:rPr>
              <a:t>객체 타입으로 리턴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getParameterValues(java.lang.String name) : java.lang.String[]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하나의 파라미터에 </a:t>
            </a:r>
            <a:r>
              <a:rPr lang="ko-KR" altLang="en-US" sz="2400" smtClean="0">
                <a:solidFill>
                  <a:schemeClr val="tx1"/>
                </a:solidFill>
              </a:rPr>
              <a:t>대해 </a:t>
            </a:r>
            <a:r>
              <a:rPr lang="ko-KR" altLang="en-US" sz="2400" smtClean="0">
                <a:solidFill>
                  <a:schemeClr val="tx1"/>
                </a:solidFill>
              </a:rPr>
              <a:t>여러 개의 </a:t>
            </a:r>
            <a:r>
              <a:rPr lang="ko-KR" altLang="en-US" sz="2400" smtClean="0">
                <a:solidFill>
                  <a:schemeClr val="tx1"/>
                </a:solidFill>
              </a:rPr>
              <a:t>값을 가지는 </a:t>
            </a:r>
            <a:r>
              <a:rPr lang="en-US" altLang="ko-KR" sz="2400" smtClean="0">
                <a:solidFill>
                  <a:schemeClr val="tx1"/>
                </a:solidFill>
              </a:rPr>
              <a:t>&lt;input type="checkbox"&gt;</a:t>
            </a:r>
            <a:r>
              <a:rPr lang="ko-KR" altLang="en-US" sz="2400" smtClean="0">
                <a:solidFill>
                  <a:schemeClr val="tx1"/>
                </a:solidFill>
              </a:rPr>
              <a:t>와 같은 경우에 파라미터의 값을 얻어내기 </a:t>
            </a:r>
            <a:r>
              <a:rPr lang="ko-KR" altLang="en-US" sz="2400" smtClean="0">
                <a:solidFill>
                  <a:schemeClr val="tx1"/>
                </a:solidFill>
              </a:rPr>
              <a:t>위해 </a:t>
            </a:r>
            <a:r>
              <a:rPr lang="ko-KR" altLang="en-US" sz="2400" smtClean="0">
                <a:solidFill>
                  <a:schemeClr val="tx1"/>
                </a:solidFill>
              </a:rPr>
              <a:t>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457491" cy="646331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fontAlgn="base">
              <a:lnSpc>
                <a:spcPts val="3400"/>
              </a:lnSpc>
              <a:spcBef>
                <a:spcPts val="0"/>
              </a:spcBef>
              <a:buNone/>
            </a:pPr>
            <a:r>
              <a:rPr lang="ko-KR" altLang="en-US" sz="3000" b="1" smtClean="0">
                <a:solidFill>
                  <a:srgbClr val="C00000"/>
                </a:solidFill>
              </a:rPr>
              <a:t>파일 업로드 및 폼 요소를 처리하는</a:t>
            </a:r>
            <a:r>
              <a:rPr lang="en-US" altLang="ko-KR" sz="3000" b="1" smtClean="0">
                <a:solidFill>
                  <a:srgbClr val="C00000"/>
                </a:solidFill>
              </a:rPr>
              <a:t/>
            </a:r>
            <a:br>
              <a:rPr lang="en-US" altLang="ko-KR" sz="3000" b="1" smtClean="0">
                <a:solidFill>
                  <a:srgbClr val="C00000"/>
                </a:solidFill>
              </a:rPr>
            </a:br>
            <a:r>
              <a:rPr lang="en-US" altLang="ko-KR" sz="3000" b="1" smtClean="0">
                <a:solidFill>
                  <a:srgbClr val="C00000"/>
                </a:solidFill>
              </a:rPr>
              <a:t>multipartRequest </a:t>
            </a:r>
            <a:r>
              <a:rPr lang="ko-KR" altLang="en-US" sz="3000" b="1" smtClean="0">
                <a:solidFill>
                  <a:srgbClr val="C00000"/>
                </a:solidFill>
              </a:rPr>
              <a:t>클래스</a:t>
            </a:r>
            <a:endParaRPr lang="en-US" altLang="ko-KR" sz="30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파일 업로드 예제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69979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파일을 업로드하면 업로드한 파일의 서버상의 특정 폴더에 저장되고</a:t>
            </a:r>
            <a:r>
              <a:rPr lang="en-US" altLang="ko-KR" sz="3600" smtClean="0">
                <a:solidFill>
                  <a:schemeClr val="tx1"/>
                </a:solidFill>
              </a:rPr>
              <a:t>, </a:t>
            </a:r>
            <a:r>
              <a:rPr lang="ko-KR" altLang="en-US" sz="3600" smtClean="0">
                <a:solidFill>
                  <a:schemeClr val="tx1"/>
                </a:solidFill>
              </a:rPr>
              <a:t>업로드한 </a:t>
            </a:r>
            <a:r>
              <a:rPr lang="ko-KR" altLang="en-US" sz="3600" smtClean="0">
                <a:solidFill>
                  <a:schemeClr val="tx1"/>
                </a:solidFill>
              </a:rPr>
              <a:t>파일 정보는 </a:t>
            </a:r>
            <a:r>
              <a:rPr lang="ko-KR" altLang="en-US" sz="3600" smtClean="0">
                <a:solidFill>
                  <a:schemeClr val="tx1"/>
                </a:solidFill>
              </a:rPr>
              <a:t>데이터베이스 </a:t>
            </a:r>
            <a:r>
              <a:rPr lang="ko-KR" altLang="en-US" sz="3600" smtClean="0">
                <a:solidFill>
                  <a:schemeClr val="tx1"/>
                </a:solidFill>
              </a:rPr>
              <a:t>테이블에 </a:t>
            </a:r>
            <a:r>
              <a:rPr lang="ko-KR" altLang="en-US" sz="3600" smtClean="0">
                <a:solidFill>
                  <a:schemeClr val="tx1"/>
                </a:solidFill>
              </a:rPr>
              <a:t>저장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파일 업로드 예제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69979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단일 파일 업로드 시 </a:t>
            </a:r>
            <a:r>
              <a:rPr lang="ko-KR" altLang="en-US" sz="3200" smtClean="0">
                <a:solidFill>
                  <a:schemeClr val="tx1"/>
                </a:solidFill>
              </a:rPr>
              <a:t>처리할 </a:t>
            </a:r>
            <a:r>
              <a:rPr lang="ko-KR" altLang="en-US" sz="3200" smtClean="0">
                <a:solidFill>
                  <a:schemeClr val="tx1"/>
                </a:solidFill>
              </a:rPr>
              <a:t>작업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파일 업로드 폴더 생성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en-US" altLang="ko-KR" sz="2400" smtClean="0">
                <a:solidFill>
                  <a:schemeClr val="tx1"/>
                </a:solidFill>
              </a:rPr>
              <a:t>upload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폴더 생성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jQuery Form Plugin </a:t>
            </a:r>
            <a:r>
              <a:rPr lang="ko-KR" altLang="en-US" sz="2800" smtClean="0">
                <a:solidFill>
                  <a:schemeClr val="tx1"/>
                </a:solidFill>
              </a:rPr>
              <a:t>다운로드 및 배치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jquery.form.min.js </a:t>
            </a:r>
            <a:r>
              <a:rPr lang="ko-KR" altLang="en-US" sz="2400" smtClean="0">
                <a:solidFill>
                  <a:schemeClr val="tx1"/>
                </a:solidFill>
              </a:rPr>
              <a:t>파일을 </a:t>
            </a:r>
            <a:r>
              <a:rPr lang="en-US" altLang="ko-KR" sz="2400" smtClean="0">
                <a:solidFill>
                  <a:schemeClr val="tx1"/>
                </a:solidFill>
              </a:rPr>
              <a:t>[studyjsp/WebContent/js]</a:t>
            </a:r>
            <a:r>
              <a:rPr lang="ko-KR" altLang="en-US" sz="2400" smtClean="0">
                <a:solidFill>
                  <a:schemeClr val="tx1"/>
                </a:solidFill>
              </a:rPr>
              <a:t>폴더에 </a:t>
            </a:r>
            <a:r>
              <a:rPr lang="ko-KR" altLang="en-US" sz="2400" smtClean="0">
                <a:solidFill>
                  <a:schemeClr val="tx1"/>
                </a:solidFill>
              </a:rPr>
              <a:t>넣음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파일 업로드 </a:t>
            </a:r>
            <a:r>
              <a:rPr lang="ko-KR" altLang="en-US" sz="2800" smtClean="0">
                <a:solidFill>
                  <a:schemeClr val="tx1"/>
                </a:solidFill>
              </a:rPr>
              <a:t>폼과 업로드 처리 페이지 작성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폼 </a:t>
            </a:r>
            <a:r>
              <a:rPr lang="en-US" altLang="ko-KR" sz="2400" smtClean="0">
                <a:solidFill>
                  <a:schemeClr val="tx1"/>
                </a:solidFill>
              </a:rPr>
              <a:t>: </a:t>
            </a:r>
            <a:r>
              <a:rPr lang="en-US" altLang="ko-KR" sz="2400" smtClean="0">
                <a:solidFill>
                  <a:schemeClr val="tx1"/>
                </a:solidFill>
              </a:rPr>
              <a:t>singleUploadForm.jsp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파일  업로드  처리 </a:t>
            </a:r>
            <a:r>
              <a:rPr lang="en-US" altLang="ko-KR" sz="2400" smtClean="0">
                <a:solidFill>
                  <a:schemeClr val="tx1"/>
                </a:solidFill>
              </a:rPr>
              <a:t>: singleUploadPro.jsp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파일 업로드 예제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69979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다중 파일 </a:t>
            </a:r>
            <a:r>
              <a:rPr lang="ko-KR" altLang="en-US" sz="3200" smtClean="0">
                <a:solidFill>
                  <a:schemeClr val="tx1"/>
                </a:solidFill>
              </a:rPr>
              <a:t>업로드 </a:t>
            </a:r>
            <a:r>
              <a:rPr lang="ko-KR" altLang="en-US" sz="3200" smtClean="0">
                <a:solidFill>
                  <a:schemeClr val="tx1"/>
                </a:solidFill>
              </a:rPr>
              <a:t>시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처리할 작업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파일 업로드 폴더 생성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en-US" altLang="ko-KR" sz="2400" smtClean="0">
                <a:solidFill>
                  <a:schemeClr val="tx1"/>
                </a:solidFill>
              </a:rPr>
              <a:t>upload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폴더 </a:t>
            </a:r>
            <a:r>
              <a:rPr lang="ko-KR" altLang="en-US" sz="2400" smtClean="0">
                <a:solidFill>
                  <a:schemeClr val="tx1"/>
                </a:solidFill>
              </a:rPr>
              <a:t>없으면 생성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jQuery Multiple File Upload Plugin </a:t>
            </a:r>
            <a:r>
              <a:rPr lang="ko-KR" altLang="en-US" sz="2800" smtClean="0">
                <a:solidFill>
                  <a:schemeClr val="tx1"/>
                </a:solidFill>
              </a:rPr>
              <a:t>다운로드 및 배치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pc="-30" smtClean="0">
                <a:solidFill>
                  <a:schemeClr val="tx1"/>
                </a:solidFill>
              </a:rPr>
              <a:t>jquery.MetaData.js, jquery.MultiFile.js, jquery.blockUI.js</a:t>
            </a: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파일을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en-US" altLang="ko-KR" sz="2400" smtClean="0">
                <a:solidFill>
                  <a:schemeClr val="tx1"/>
                </a:solidFill>
              </a:rPr>
              <a:t>studyjsp/WebContent/js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폴더에 </a:t>
            </a:r>
            <a:r>
              <a:rPr lang="ko-KR" altLang="en-US" sz="2400" smtClean="0">
                <a:solidFill>
                  <a:schemeClr val="tx1"/>
                </a:solidFill>
              </a:rPr>
              <a:t>넣음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파일업로드 폼과 업로드 처리 페이지 작성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폼 </a:t>
            </a:r>
            <a:r>
              <a:rPr lang="en-US" altLang="ko-KR" sz="2400" smtClean="0">
                <a:solidFill>
                  <a:schemeClr val="tx1"/>
                </a:solidFill>
              </a:rPr>
              <a:t>: </a:t>
            </a:r>
            <a:r>
              <a:rPr lang="ko-KR" altLang="en-US" sz="2400" smtClean="0">
                <a:solidFill>
                  <a:schemeClr val="tx1"/>
                </a:solidFill>
              </a:rPr>
              <a:t> </a:t>
            </a:r>
            <a:r>
              <a:rPr lang="en-US" altLang="ko-KR" sz="2400" smtClean="0">
                <a:solidFill>
                  <a:schemeClr val="tx1"/>
                </a:solidFill>
              </a:rPr>
              <a:t>multiUploadForm2.jsp, </a:t>
            </a:r>
            <a:r>
              <a:rPr lang="ko-KR" altLang="en-US" sz="2400" smtClean="0">
                <a:solidFill>
                  <a:schemeClr val="tx1"/>
                </a:solidFill>
              </a:rPr>
              <a:t>파일  업로드  처리 </a:t>
            </a:r>
            <a:r>
              <a:rPr lang="en-US" altLang="ko-KR" sz="2400" smtClean="0">
                <a:solidFill>
                  <a:schemeClr val="tx1"/>
                </a:solidFill>
              </a:rPr>
              <a:t>: multiUploadPro.jsp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파일 업로드의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파일 업로드에 </a:t>
            </a:r>
            <a:r>
              <a:rPr lang="ko-KR" altLang="en-US" sz="3600" smtClean="0">
                <a:solidFill>
                  <a:schemeClr val="tx1"/>
                </a:solidFill>
              </a:rPr>
              <a:t>필요한 </a:t>
            </a:r>
            <a:r>
              <a:rPr lang="ko-KR" altLang="en-US" sz="3600" smtClean="0">
                <a:solidFill>
                  <a:schemeClr val="tx1"/>
                </a:solidFill>
              </a:rPr>
              <a:t>요소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"/>
            </a:pPr>
            <a:r>
              <a:rPr lang="ko-KR" altLang="en-US" sz="3200" smtClean="0">
                <a:solidFill>
                  <a:schemeClr val="tx1"/>
                </a:solidFill>
              </a:rPr>
              <a:t>파일을 입력받는 폼의 </a:t>
            </a:r>
            <a:r>
              <a:rPr lang="en-US" altLang="ko-KR" sz="3200" smtClean="0">
                <a:solidFill>
                  <a:schemeClr val="tx1"/>
                </a:solidFill>
              </a:rPr>
              <a:t>method </a:t>
            </a:r>
            <a:r>
              <a:rPr lang="ko-KR" altLang="en-US" sz="3200" smtClean="0">
                <a:solidFill>
                  <a:schemeClr val="tx1"/>
                </a:solidFill>
              </a:rPr>
              <a:t>및 </a:t>
            </a:r>
            <a:r>
              <a:rPr lang="en-US" altLang="ko-KR" sz="3200" smtClean="0">
                <a:solidFill>
                  <a:schemeClr val="tx1"/>
                </a:solidFill>
              </a:rPr>
              <a:t>enctype</a:t>
            </a:r>
            <a:r>
              <a:rPr lang="ko-KR" altLang="en-US" sz="3200" smtClean="0">
                <a:solidFill>
                  <a:schemeClr val="tx1"/>
                </a:solidFill>
              </a:rPr>
              <a:t>타입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예</a:t>
            </a:r>
            <a:r>
              <a:rPr lang="en-US" altLang="ko-KR" sz="2800" smtClean="0">
                <a:solidFill>
                  <a:schemeClr val="tx1"/>
                </a:solidFill>
              </a:rPr>
              <a:t>) method="post" enctype</a:t>
            </a:r>
            <a:r>
              <a:rPr lang="en-US" altLang="ko-KR" sz="2800" smtClean="0">
                <a:solidFill>
                  <a:schemeClr val="tx1"/>
                </a:solidFill>
              </a:rPr>
              <a:t>="</a:t>
            </a:r>
            <a:r>
              <a:rPr lang="en-US" altLang="ko-KR" sz="2800" smtClean="0">
                <a:solidFill>
                  <a:schemeClr val="tx1"/>
                </a:solidFill>
              </a:rPr>
              <a:t>multipart/form-data“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업로드 할 파일이 저장될 폴더 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예</a:t>
            </a:r>
            <a:r>
              <a:rPr lang="en-US" altLang="ko-KR" sz="2800" smtClean="0">
                <a:solidFill>
                  <a:schemeClr val="tx1"/>
                </a:solidFill>
              </a:rPr>
              <a:t>) [</a:t>
            </a:r>
            <a:r>
              <a:rPr lang="en-US" altLang="ko-KR" sz="2800" smtClean="0">
                <a:solidFill>
                  <a:schemeClr val="tx1"/>
                </a:solidFill>
              </a:rPr>
              <a:t>fileSave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폴더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파일 업로드의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파일 업로드에 </a:t>
            </a:r>
            <a:r>
              <a:rPr lang="ko-KR" altLang="en-US" sz="3600" smtClean="0">
                <a:solidFill>
                  <a:schemeClr val="tx1"/>
                </a:solidFill>
              </a:rPr>
              <a:t>필요한 </a:t>
            </a:r>
            <a:r>
              <a:rPr lang="ko-KR" altLang="en-US" sz="3600" smtClean="0">
                <a:solidFill>
                  <a:schemeClr val="tx1"/>
                </a:solidFill>
              </a:rPr>
              <a:t>요소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파일을 </a:t>
            </a:r>
            <a:r>
              <a:rPr lang="ko-KR" altLang="en-US" sz="3200" smtClean="0">
                <a:solidFill>
                  <a:schemeClr val="tx1"/>
                </a:solidFill>
              </a:rPr>
              <a:t>업로드하고 폼을 분석하는 라이브러리 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예</a:t>
            </a:r>
            <a:r>
              <a:rPr lang="en-US" altLang="ko-KR" sz="2800" smtClean="0">
                <a:solidFill>
                  <a:schemeClr val="tx1"/>
                </a:solidFill>
              </a:rPr>
              <a:t>) </a:t>
            </a:r>
            <a:r>
              <a:rPr lang="en-US" altLang="ko-KR" sz="2800" smtClean="0">
                <a:solidFill>
                  <a:schemeClr val="tx1"/>
                </a:solidFill>
              </a:rPr>
              <a:t>cos.jar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Ajax </a:t>
            </a:r>
            <a:r>
              <a:rPr lang="ko-KR" altLang="en-US" sz="3200" smtClean="0">
                <a:solidFill>
                  <a:schemeClr val="tx1"/>
                </a:solidFill>
              </a:rPr>
              <a:t>기반의 </a:t>
            </a:r>
            <a:r>
              <a:rPr lang="ko-KR" altLang="en-US" sz="3200" smtClean="0">
                <a:solidFill>
                  <a:schemeClr val="tx1"/>
                </a:solidFill>
              </a:rPr>
              <a:t>업로드를 하려면 추가적으로 </a:t>
            </a:r>
            <a:r>
              <a:rPr lang="en-US" altLang="ko-KR" sz="3200" smtClean="0">
                <a:solidFill>
                  <a:schemeClr val="tx1"/>
                </a:solidFill>
              </a:rPr>
              <a:t>[jQuery Form Plugin], [jQuery Multiple File Upload Plugin]</a:t>
            </a:r>
            <a:r>
              <a:rPr lang="ko-KR" altLang="en-US" sz="3200" smtClean="0">
                <a:solidFill>
                  <a:schemeClr val="tx1"/>
                </a:solidFill>
              </a:rPr>
              <a:t>이 필요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파일 업로드의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method</a:t>
            </a:r>
            <a:r>
              <a:rPr lang="ko-KR" altLang="en-US" sz="3200" smtClean="0">
                <a:solidFill>
                  <a:schemeClr val="tx1"/>
                </a:solidFill>
              </a:rPr>
              <a:t>가 </a:t>
            </a:r>
            <a:r>
              <a:rPr lang="en-US" altLang="ko-KR" sz="3200" smtClean="0">
                <a:solidFill>
                  <a:schemeClr val="tx1"/>
                </a:solidFill>
              </a:rPr>
              <a:t>"post"</a:t>
            </a:r>
            <a:r>
              <a:rPr lang="ko-KR" altLang="en-US" sz="3200" smtClean="0">
                <a:solidFill>
                  <a:schemeClr val="tx1"/>
                </a:solidFill>
              </a:rPr>
              <a:t>이고</a:t>
            </a:r>
            <a:r>
              <a:rPr lang="en-US" altLang="ko-KR" sz="3200" smtClean="0">
                <a:solidFill>
                  <a:schemeClr val="tx1"/>
                </a:solidFill>
              </a:rPr>
              <a:t>, enctype</a:t>
            </a:r>
            <a:r>
              <a:rPr lang="ko-KR" altLang="en-US" sz="3200" smtClean="0">
                <a:solidFill>
                  <a:schemeClr val="tx1"/>
                </a:solidFill>
              </a:rPr>
              <a:t>이 </a:t>
            </a:r>
            <a:r>
              <a:rPr lang="en-US" altLang="ko-KR" sz="3200" smtClean="0">
                <a:solidFill>
                  <a:schemeClr val="tx1"/>
                </a:solidFill>
              </a:rPr>
              <a:t>"</a:t>
            </a:r>
            <a:r>
              <a:rPr lang="en-US" altLang="ko-KR" sz="3200" smtClean="0">
                <a:solidFill>
                  <a:schemeClr val="tx1"/>
                </a:solidFill>
              </a:rPr>
              <a:t>multipart/form-data“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200" smtClean="0">
                <a:solidFill>
                  <a:schemeClr val="tx1"/>
                </a:solidFill>
              </a:rPr>
              <a:t>파일 </a:t>
            </a:r>
            <a:r>
              <a:rPr lang="ko-KR" altLang="en-US" sz="3200" smtClean="0">
                <a:solidFill>
                  <a:schemeClr val="tx1"/>
                </a:solidFill>
              </a:rPr>
              <a:t>입력 </a:t>
            </a:r>
            <a:r>
              <a:rPr lang="ko-KR" altLang="en-US" sz="3200" smtClean="0">
                <a:solidFill>
                  <a:schemeClr val="tx1"/>
                </a:solidFill>
              </a:rPr>
              <a:t>방법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&lt;input&gt;</a:t>
            </a:r>
            <a:r>
              <a:rPr lang="ko-KR" altLang="en-US" sz="3200" smtClean="0">
                <a:solidFill>
                  <a:schemeClr val="tx1"/>
                </a:solidFill>
              </a:rPr>
              <a:t>태그의 </a:t>
            </a:r>
            <a:r>
              <a:rPr lang="en-US" altLang="ko-KR" sz="3200" smtClean="0">
                <a:solidFill>
                  <a:schemeClr val="tx1"/>
                </a:solidFill>
              </a:rPr>
              <a:t>type</a:t>
            </a:r>
            <a:r>
              <a:rPr lang="ko-KR" altLang="en-US" sz="3200" smtClean="0">
                <a:solidFill>
                  <a:schemeClr val="tx1"/>
                </a:solidFill>
              </a:rPr>
              <a:t>속성의 값을 </a:t>
            </a:r>
            <a:r>
              <a:rPr lang="en-US" altLang="ko-KR" sz="3200" smtClean="0">
                <a:solidFill>
                  <a:schemeClr val="tx1"/>
                </a:solidFill>
              </a:rPr>
              <a:t>"file"</a:t>
            </a:r>
            <a:r>
              <a:rPr lang="ko-KR" altLang="en-US" sz="3200" smtClean="0">
                <a:solidFill>
                  <a:schemeClr val="tx1"/>
                </a:solidFill>
              </a:rPr>
              <a:t>로 </a:t>
            </a:r>
            <a:r>
              <a:rPr lang="ko-KR" altLang="en-US" sz="3200" smtClean="0">
                <a:solidFill>
                  <a:schemeClr val="tx1"/>
                </a:solidFill>
              </a:rPr>
              <a:t>지정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 예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809625" lvl="2" indent="-266700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&lt;</a:t>
            </a:r>
            <a:r>
              <a:rPr lang="en-US" altLang="ko-KR" sz="2800" b="1" smtClean="0">
                <a:solidFill>
                  <a:schemeClr val="tx1"/>
                </a:solidFill>
              </a:rPr>
              <a:t>input type="file"</a:t>
            </a:r>
            <a:r>
              <a:rPr lang="en-US" altLang="ko-KR" sz="2800" smtClean="0">
                <a:solidFill>
                  <a:schemeClr val="tx1"/>
                </a:solidFill>
              </a:rPr>
              <a:t> name</a:t>
            </a:r>
            <a:r>
              <a:rPr lang="en-US" altLang="ko-KR" sz="2800" smtClean="0">
                <a:solidFill>
                  <a:schemeClr val="tx1"/>
                </a:solidFill>
              </a:rPr>
              <a:t>="</a:t>
            </a:r>
            <a:r>
              <a:rPr lang="en-US" altLang="ko-KR" sz="2800" smtClean="0">
                <a:solidFill>
                  <a:schemeClr val="tx1"/>
                </a:solidFill>
              </a:rPr>
              <a:t>selectfile“&gt;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28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파일 업로드용 폼의 형태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파일 업로드의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작성 </a:t>
            </a:r>
            <a:r>
              <a:rPr lang="ko-KR" altLang="en-US" sz="3600" smtClean="0">
                <a:solidFill>
                  <a:schemeClr val="tx1"/>
                </a:solidFill>
              </a:rPr>
              <a:t>방법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방법</a:t>
            </a:r>
            <a:r>
              <a:rPr lang="en-US" altLang="ko-KR" sz="3200" smtClean="0">
                <a:solidFill>
                  <a:schemeClr val="tx1"/>
                </a:solidFill>
              </a:rPr>
              <a:t>1 : </a:t>
            </a:r>
            <a:r>
              <a:rPr lang="en-US" altLang="ko-KR" sz="3200" smtClean="0">
                <a:solidFill>
                  <a:schemeClr val="tx1"/>
                </a:solidFill>
              </a:rPr>
              <a:t>&lt;</a:t>
            </a:r>
            <a:r>
              <a:rPr lang="en-US" altLang="ko-KR" sz="3200" smtClean="0">
                <a:solidFill>
                  <a:schemeClr val="tx1"/>
                </a:solidFill>
              </a:rPr>
              <a:t>form</a:t>
            </a:r>
            <a:r>
              <a:rPr lang="en-US" altLang="ko-KR" sz="3200" smtClean="0">
                <a:solidFill>
                  <a:schemeClr val="tx1"/>
                </a:solidFill>
              </a:rPr>
              <a:t>&gt; </a:t>
            </a:r>
            <a:r>
              <a:rPr lang="ko-KR" altLang="en-US" sz="3200" smtClean="0">
                <a:solidFill>
                  <a:schemeClr val="tx1"/>
                </a:solidFill>
              </a:rPr>
              <a:t>태그의 </a:t>
            </a:r>
            <a:r>
              <a:rPr lang="ko-KR" altLang="en-US" sz="3200" smtClean="0">
                <a:solidFill>
                  <a:schemeClr val="tx1"/>
                </a:solidFill>
              </a:rPr>
              <a:t>속성을 </a:t>
            </a:r>
            <a:r>
              <a:rPr lang="ko-KR" altLang="en-US" sz="3200" smtClean="0">
                <a:solidFill>
                  <a:schemeClr val="tx1"/>
                </a:solidFill>
              </a:rPr>
              <a:t>사용하는 </a:t>
            </a:r>
            <a:r>
              <a:rPr lang="ko-KR" altLang="en-US" sz="3200" smtClean="0">
                <a:solidFill>
                  <a:schemeClr val="tx1"/>
                </a:solidFill>
              </a:rPr>
              <a:t>방법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&lt;form name="formName" </a:t>
            </a:r>
            <a:r>
              <a:rPr lang="en-US" altLang="ko-KR" sz="2800" b="1" smtClean="0">
                <a:solidFill>
                  <a:schemeClr val="tx1"/>
                </a:solidFill>
              </a:rPr>
              <a:t>method="post"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  <a:r>
              <a:rPr lang="en-US" altLang="ko-KR" sz="2800" b="1" smtClean="0">
                <a:solidFill>
                  <a:schemeClr val="tx1"/>
                </a:solidFill>
              </a:rPr>
              <a:t>enctype="multipart/form-data"</a:t>
            </a:r>
            <a:r>
              <a:rPr lang="en-US" altLang="ko-KR" sz="2800" smtClean="0">
                <a:solidFill>
                  <a:schemeClr val="tx1"/>
                </a:solidFill>
              </a:rPr>
              <a:t>&gt;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28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파일 업로드용 폼의 형태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파일 업로드의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작성 </a:t>
            </a:r>
            <a:r>
              <a:rPr lang="ko-KR" altLang="en-US" sz="3600" smtClean="0">
                <a:solidFill>
                  <a:schemeClr val="tx1"/>
                </a:solidFill>
              </a:rPr>
              <a:t>방법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방법</a:t>
            </a:r>
            <a:r>
              <a:rPr lang="en-US" altLang="ko-KR" sz="3200" smtClean="0">
                <a:solidFill>
                  <a:schemeClr val="tx1"/>
                </a:solidFill>
              </a:rPr>
              <a:t>2 : &lt;input type="submit"&gt;</a:t>
            </a:r>
            <a:r>
              <a:rPr lang="ko-KR" altLang="en-US" sz="3200" smtClean="0">
                <a:solidFill>
                  <a:schemeClr val="tx1"/>
                </a:solidFill>
              </a:rPr>
              <a:t>에서 별도의 속성을 </a:t>
            </a:r>
            <a:r>
              <a:rPr lang="ko-KR" altLang="en-US" sz="3200" smtClean="0">
                <a:solidFill>
                  <a:schemeClr val="tx1"/>
                </a:solidFill>
              </a:rPr>
              <a:t>지정하는 </a:t>
            </a:r>
            <a:r>
              <a:rPr lang="ko-KR" altLang="en-US" sz="3200" smtClean="0">
                <a:solidFill>
                  <a:schemeClr val="tx1"/>
                </a:solidFill>
              </a:rPr>
              <a:t>방법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&lt;input type="submit"&gt;</a:t>
            </a:r>
            <a:r>
              <a:rPr lang="ko-KR" altLang="en-US" sz="2800" smtClean="0">
                <a:solidFill>
                  <a:schemeClr val="tx1"/>
                </a:solidFill>
              </a:rPr>
              <a:t>에 </a:t>
            </a:r>
            <a:r>
              <a:rPr lang="en-US" altLang="ko-KR" sz="2800" smtClean="0">
                <a:solidFill>
                  <a:schemeClr val="tx1"/>
                </a:solidFill>
              </a:rPr>
              <a:t>HTML5</a:t>
            </a:r>
            <a:r>
              <a:rPr lang="ko-KR" altLang="en-US" sz="2800" smtClean="0">
                <a:solidFill>
                  <a:schemeClr val="tx1"/>
                </a:solidFill>
              </a:rPr>
              <a:t>에서 새로 추가된 </a:t>
            </a:r>
            <a:r>
              <a:rPr lang="en-US" altLang="ko-KR" sz="2800" smtClean="0">
                <a:solidFill>
                  <a:schemeClr val="tx1"/>
                </a:solidFill>
              </a:rPr>
              <a:t>formenctype, formmethod</a:t>
            </a:r>
            <a:r>
              <a:rPr lang="ko-KR" altLang="en-US" sz="2800" smtClean="0">
                <a:solidFill>
                  <a:schemeClr val="tx1"/>
                </a:solidFill>
              </a:rPr>
              <a:t>속성을 </a:t>
            </a:r>
            <a:r>
              <a:rPr lang="ko-KR" altLang="en-US" sz="2800" smtClean="0">
                <a:solidFill>
                  <a:schemeClr val="tx1"/>
                </a:solidFill>
              </a:rPr>
              <a:t>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사용 예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&lt;</a:t>
            </a:r>
            <a:r>
              <a:rPr lang="en-US" altLang="ko-KR" sz="2400" b="1" smtClean="0">
                <a:solidFill>
                  <a:schemeClr val="tx1"/>
                </a:solidFill>
              </a:rPr>
              <a:t>input type="submit" formmethod="post", formenctype="multipart/form-data"</a:t>
            </a:r>
            <a:r>
              <a:rPr lang="en-US" altLang="ko-KR" sz="2400" smtClean="0">
                <a:solidFill>
                  <a:schemeClr val="tx1"/>
                </a:solidFill>
              </a:rPr>
              <a:t> value="</a:t>
            </a:r>
            <a:r>
              <a:rPr lang="ko-KR" altLang="en-US" sz="2400" smtClean="0">
                <a:solidFill>
                  <a:schemeClr val="tx1"/>
                </a:solidFill>
              </a:rPr>
              <a:t>업로드 전송</a:t>
            </a:r>
            <a:r>
              <a:rPr lang="en-US" altLang="ko-KR" sz="2400" smtClean="0">
                <a:solidFill>
                  <a:schemeClr val="tx1"/>
                </a:solidFill>
              </a:rPr>
              <a:t>" </a:t>
            </a:r>
            <a:r>
              <a:rPr lang="en-US" altLang="ko-KR" sz="2400" smtClean="0">
                <a:solidFill>
                  <a:schemeClr val="tx1"/>
                </a:solidFill>
              </a:rPr>
              <a:t>&gt;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28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파일 업로드용 폼의 형태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파일 업로드의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작성 </a:t>
            </a:r>
            <a:r>
              <a:rPr lang="ko-KR" altLang="en-US" sz="3600" smtClean="0">
                <a:solidFill>
                  <a:schemeClr val="tx1"/>
                </a:solidFill>
              </a:rPr>
              <a:t>방법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방</a:t>
            </a:r>
            <a:r>
              <a:rPr lang="ko-KR" altLang="en-US" sz="3200" smtClean="0">
                <a:solidFill>
                  <a:schemeClr val="tx1"/>
                </a:solidFill>
              </a:rPr>
              <a:t>법</a:t>
            </a:r>
            <a:r>
              <a:rPr lang="en-US" altLang="ko-KR" sz="3200" smtClean="0">
                <a:solidFill>
                  <a:schemeClr val="tx1"/>
                </a:solidFill>
              </a:rPr>
              <a:t>3 : Ajax</a:t>
            </a:r>
            <a:r>
              <a:rPr lang="ko-KR" altLang="en-US" sz="3200" smtClean="0">
                <a:solidFill>
                  <a:schemeClr val="tx1"/>
                </a:solidFill>
              </a:rPr>
              <a:t>기반의 </a:t>
            </a:r>
            <a:r>
              <a:rPr lang="ko-KR" altLang="en-US" sz="3200" smtClean="0">
                <a:solidFill>
                  <a:schemeClr val="tx1"/>
                </a:solidFill>
              </a:rPr>
              <a:t>자바스크립트에서 </a:t>
            </a:r>
            <a:r>
              <a:rPr lang="ko-KR" altLang="en-US" sz="3200" smtClean="0">
                <a:solidFill>
                  <a:schemeClr val="tx1"/>
                </a:solidFill>
              </a:rPr>
              <a:t>지정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[jQuery Form Plugin]</a:t>
            </a:r>
            <a:r>
              <a:rPr lang="ko-KR" altLang="en-US" sz="2800" smtClean="0">
                <a:solidFill>
                  <a:schemeClr val="tx1"/>
                </a:solidFill>
              </a:rPr>
              <a:t>을 다운로드 받아 사용하거나 </a:t>
            </a:r>
            <a:r>
              <a:rPr lang="en-US" altLang="ko-KR" sz="2800" smtClean="0">
                <a:solidFill>
                  <a:schemeClr val="tx1"/>
                </a:solidFill>
              </a:rPr>
              <a:t>$.</a:t>
            </a:r>
            <a:r>
              <a:rPr lang="en-US" altLang="ko-KR" sz="2800" smtClean="0">
                <a:solidFill>
                  <a:schemeClr val="tx1"/>
                </a:solidFill>
              </a:rPr>
              <a:t>ajax</a:t>
            </a:r>
            <a:r>
              <a:rPr lang="en-US" altLang="ko-KR" sz="2800" smtClean="0">
                <a:solidFill>
                  <a:schemeClr val="tx1"/>
                </a:solidFill>
              </a:rPr>
              <a:t>() </a:t>
            </a:r>
            <a:r>
              <a:rPr lang="ko-KR" altLang="en-US" sz="2800" smtClean="0">
                <a:solidFill>
                  <a:schemeClr val="tx1"/>
                </a:solidFill>
              </a:rPr>
              <a:t>메소드에 </a:t>
            </a:r>
            <a:r>
              <a:rPr lang="en-US" altLang="ko-KR" sz="2800" smtClean="0">
                <a:solidFill>
                  <a:schemeClr val="tx1"/>
                </a:solidFill>
              </a:rPr>
              <a:t>FormData</a:t>
            </a:r>
            <a:r>
              <a:rPr lang="ko-KR" altLang="en-US" sz="2800" smtClean="0">
                <a:solidFill>
                  <a:schemeClr val="tx1"/>
                </a:solidFill>
              </a:rPr>
              <a:t>를 </a:t>
            </a:r>
            <a:r>
              <a:rPr lang="ko-KR" altLang="en-US" sz="2800" smtClean="0">
                <a:solidFill>
                  <a:schemeClr val="tx1"/>
                </a:solidFill>
              </a:rPr>
              <a:t>생성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코딩 방법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b="1" smtClean="0">
                <a:solidFill>
                  <a:schemeClr val="tx1"/>
                </a:solidFill>
              </a:rPr>
              <a:t>&lt;script &gt;</a:t>
            </a:r>
            <a:r>
              <a:rPr lang="ko-KR" altLang="en-US" sz="2400" b="1" smtClean="0">
                <a:solidFill>
                  <a:schemeClr val="tx1"/>
                </a:solidFill>
              </a:rPr>
              <a:t>추가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Wingdings 2" pitchFamily="18" charset="2"/>
              <a:buChar char="¢"/>
            </a:pPr>
            <a:r>
              <a:rPr lang="en-US" altLang="ko-KR" sz="2000" b="1" smtClean="0">
                <a:solidFill>
                  <a:schemeClr val="tx1"/>
                </a:solidFill>
              </a:rPr>
              <a:t>&lt;script src="../js/jquery-1.11.0.min.js"&gt;&lt;/script&gt;</a:t>
            </a:r>
          </a:p>
          <a:p>
            <a:pPr marL="1076325" lvl="4" indent="-266700" fontAlgn="base">
              <a:buClr>
                <a:srgbClr val="0070C0"/>
              </a:buClr>
              <a:buSzPct val="35000"/>
              <a:buFont typeface="Wingdings 2" pitchFamily="18" charset="2"/>
              <a:buChar char="¢"/>
            </a:pPr>
            <a:r>
              <a:rPr lang="en-US" altLang="ko-KR" sz="2000" b="1" smtClean="0">
                <a:solidFill>
                  <a:schemeClr val="tx1"/>
                </a:solidFill>
              </a:rPr>
              <a:t>&lt;script src="../js/jquery.form.min.js"&gt;&lt;/script&gt;</a:t>
            </a:r>
            <a:r>
              <a:rPr lang="en-US" altLang="ko-KR" sz="2000" b="1" smtClean="0"/>
              <a:t> 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28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파일 업로드용 폼의 형태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파일 업로드의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41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코딩 방법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HTML </a:t>
            </a:r>
            <a:r>
              <a:rPr lang="ko-KR" altLang="en-US" sz="2400" smtClean="0">
                <a:solidFill>
                  <a:schemeClr val="tx1"/>
                </a:solidFill>
              </a:rPr>
              <a:t>태그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lvl="2" fontAlgn="base">
              <a:lnSpc>
                <a:spcPts val="3000"/>
              </a:lnSpc>
              <a:buNone/>
            </a:pPr>
            <a:r>
              <a:rPr lang="en-US" altLang="ko-KR" sz="2000" b="1" smtClean="0">
                <a:solidFill>
                  <a:schemeClr val="tx1"/>
                </a:solidFill>
              </a:rPr>
              <a:t>&lt;form id="formid" method="post" action="upPro.jsp" enctype="multipart/form-data"&gt;</a:t>
            </a:r>
          </a:p>
          <a:p>
            <a:pPr lvl="2" fontAlgn="base">
              <a:lnSpc>
                <a:spcPts val="30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&lt;input type="text" name="title"&gt;</a:t>
            </a:r>
          </a:p>
          <a:p>
            <a:pPr lvl="2" fontAlgn="base">
              <a:lnSpc>
                <a:spcPts val="30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&lt;input type="file" name="selectfile"&gt;</a:t>
            </a:r>
          </a:p>
          <a:p>
            <a:pPr lvl="2" fontAlgn="base">
              <a:lnSpc>
                <a:spcPts val="3000"/>
              </a:lnSpc>
              <a:buNone/>
            </a:pPr>
            <a:r>
              <a:rPr lang="en-US" altLang="ko-KR" sz="2000" b="1" smtClean="0">
                <a:solidFill>
                  <a:schemeClr val="tx1"/>
                </a:solidFill>
              </a:rPr>
              <a:t>  &lt;input type="submit" value="</a:t>
            </a:r>
            <a:r>
              <a:rPr lang="ko-KR" altLang="en-US" sz="2000" b="1" smtClean="0">
                <a:solidFill>
                  <a:schemeClr val="tx1"/>
                </a:solidFill>
              </a:rPr>
              <a:t>전송</a:t>
            </a:r>
            <a:r>
              <a:rPr lang="en-US" altLang="ko-KR" sz="2000" b="1" smtClean="0">
                <a:solidFill>
                  <a:schemeClr val="tx1"/>
                </a:solidFill>
              </a:rPr>
              <a:t>"&gt;</a:t>
            </a:r>
            <a:endParaRPr lang="ko-KR" altLang="en-US" sz="2000" b="1" smtClean="0">
              <a:solidFill>
                <a:schemeClr val="tx1"/>
              </a:solidFill>
            </a:endParaRPr>
          </a:p>
          <a:p>
            <a:pPr lvl="2" fontAlgn="base">
              <a:lnSpc>
                <a:spcPts val="30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&lt;/</a:t>
            </a:r>
            <a:r>
              <a:rPr lang="en-US" altLang="ko-KR" sz="2000" smtClean="0">
                <a:solidFill>
                  <a:schemeClr val="tx1"/>
                </a:solidFill>
              </a:rPr>
              <a:t>form</a:t>
            </a:r>
            <a:r>
              <a:rPr lang="en-US" altLang="ko-KR" sz="2000" smtClean="0">
                <a:solidFill>
                  <a:schemeClr val="tx1"/>
                </a:solidFill>
              </a:rPr>
              <a:t>&gt;</a:t>
            </a:r>
          </a:p>
          <a:p>
            <a:pPr lvl="2" fontAlgn="base">
              <a:lnSpc>
                <a:spcPts val="3000"/>
              </a:lnSpc>
              <a:buNone/>
            </a:pP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28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파일 업로드용 폼의 형태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1050</Words>
  <Application>Microsoft Office PowerPoint</Application>
  <PresentationFormat>화면 슬라이드 쇼(4:3)</PresentationFormat>
  <Paragraphs>229</Paragraphs>
  <Slides>24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파일 업로드</vt:lpstr>
      <vt:lpstr>목차</vt:lpstr>
      <vt:lpstr>파일 업로드의 개요</vt:lpstr>
      <vt:lpstr>파일 업로드의 개요</vt:lpstr>
      <vt:lpstr>파일 업로드의 개요</vt:lpstr>
      <vt:lpstr>파일 업로드의 개요</vt:lpstr>
      <vt:lpstr>파일 업로드의 개요</vt:lpstr>
      <vt:lpstr>파일 업로드의 개요</vt:lpstr>
      <vt:lpstr>파일 업로드의 개요</vt:lpstr>
      <vt:lpstr>파일 업로드의 개요</vt:lpstr>
      <vt:lpstr>파일 업로드의 개요</vt:lpstr>
      <vt:lpstr>파일 업로드의 개요</vt:lpstr>
      <vt:lpstr>파일 업로드의 개요</vt:lpstr>
      <vt:lpstr>파일 업로드의 개요</vt:lpstr>
      <vt:lpstr>파일을 업로드하고 폼을 분석하는 라이브러리 - cos.jar</vt:lpstr>
      <vt:lpstr>파일을 업로드하고 폼을 분석하는 라이브러리 - cos.jar</vt:lpstr>
      <vt:lpstr>파일을 업로드하고 폼을 분석하는 라이브러리 - cos.jar</vt:lpstr>
      <vt:lpstr>파일을 업로드하고 폼을 분석하는 라이브러리 - cos.jar</vt:lpstr>
      <vt:lpstr>파일을 업로드하고 폼을 분석하는 라이브러리 - cos.jar</vt:lpstr>
      <vt:lpstr>파일을 업로드하고 폼을 분석하는 라이브러리 - cos.jar</vt:lpstr>
      <vt:lpstr>파일을 업로드하고 폼을 분석하는 라이브러리 - cos.jar</vt:lpstr>
      <vt:lpstr>파일 업로드 예제 작성</vt:lpstr>
      <vt:lpstr>파일 업로드 예제 작성</vt:lpstr>
      <vt:lpstr>파일 업로드 예제 작성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2014-02-19T02:40:41Z</dcterms:created>
  <dcterms:modified xsi:type="dcterms:W3CDTF">2014-11-09T12:50:10Z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